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30"/>
  </p:notesMasterIdLst>
  <p:handoutMasterIdLst>
    <p:handoutMasterId r:id="rId31"/>
  </p:handoutMasterIdLst>
  <p:sldIdLst>
    <p:sldId id="260" r:id="rId5"/>
    <p:sldId id="296" r:id="rId6"/>
    <p:sldId id="342" r:id="rId7"/>
    <p:sldId id="358" r:id="rId8"/>
    <p:sldId id="350" r:id="rId9"/>
    <p:sldId id="294" r:id="rId10"/>
    <p:sldId id="344" r:id="rId11"/>
    <p:sldId id="345" r:id="rId12"/>
    <p:sldId id="352" r:id="rId13"/>
    <p:sldId id="355" r:id="rId14"/>
    <p:sldId id="361" r:id="rId15"/>
    <p:sldId id="360" r:id="rId16"/>
    <p:sldId id="359" r:id="rId17"/>
    <p:sldId id="362" r:id="rId18"/>
    <p:sldId id="363" r:id="rId19"/>
    <p:sldId id="364" r:id="rId20"/>
    <p:sldId id="365" r:id="rId21"/>
    <p:sldId id="366" r:id="rId22"/>
    <p:sldId id="367" r:id="rId23"/>
    <p:sldId id="368" r:id="rId24"/>
    <p:sldId id="369" r:id="rId25"/>
    <p:sldId id="370" r:id="rId26"/>
    <p:sldId id="371" r:id="rId27"/>
    <p:sldId id="372" r:id="rId28"/>
    <p:sldId id="373" r:id="rId29"/>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70" d="100"/>
          <a:sy n="70" d="100"/>
        </p:scale>
        <p:origin x="1416" y="54"/>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1.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11/17/2020</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11/17/2020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914739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892528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5</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4037443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27066862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4189792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633161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November 2020</a:t>
            </a:r>
            <a:endParaRPr lang="en-US" sz="1000" dirty="0">
              <a:solidFill>
                <a:prstClr val="black"/>
              </a:solidFill>
            </a:endParaRPr>
          </a:p>
        </p:txBody>
      </p:sp>
    </p:spTree>
    <p:extLst>
      <p:ext uri="{BB962C8B-B14F-4D97-AF65-F5344CB8AC3E}">
        <p14:creationId xmlns:p14="http://schemas.microsoft.com/office/powerpoint/2010/main" val="41376619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1868559476"/>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a:t>
              </a:r>
              <a:r>
                <a:rPr lang="en-US" altLang="en-US" sz="3200" b="1" dirty="0" smtClean="0"/>
                <a:t>5: </a:t>
              </a:r>
              <a:r>
                <a:rPr lang="en-US" altLang="en-US" sz="3200" b="1" dirty="0"/>
                <a:t>PRS Report </a:t>
              </a:r>
            </a:p>
            <a:p>
              <a:pPr eaLnBrk="1" hangingPunct="1"/>
              <a:endParaRPr lang="en-US" altLang="en-US" b="1" dirty="0"/>
            </a:p>
            <a:p>
              <a:pPr eaLnBrk="1" hangingPunct="1"/>
              <a:r>
                <a:rPr lang="en-US" altLang="en-US" sz="2000" dirty="0" smtClean="0"/>
                <a:t>Martha Henson</a:t>
              </a:r>
              <a:endParaRPr lang="en-US" altLang="en-US" sz="2000" dirty="0"/>
            </a:p>
            <a:p>
              <a:pPr eaLnBrk="1" hangingPunct="1"/>
              <a:r>
                <a:rPr lang="en-US" altLang="en-US" sz="2000" dirty="0"/>
                <a:t>PRS </a:t>
              </a:r>
              <a:r>
                <a:rPr lang="en-US" altLang="en-US" sz="2000" dirty="0" smtClean="0"/>
                <a:t>Chair</a:t>
              </a:r>
              <a:endParaRPr lang="en-US" altLang="en-US" sz="2000" dirty="0"/>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November 18, 2020</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NPRR1009, RTC – NP 5: Transmission Security Analysis and Reliability Unit Commitment – URGENT [ERCOT]</a:t>
            </a:r>
            <a:endParaRPr lang="en-US" sz="1800" dirty="0"/>
          </a:p>
        </p:txBody>
      </p:sp>
      <p:sp>
        <p:nvSpPr>
          <p:cNvPr id="14339" name="Rectangle 2"/>
          <p:cNvSpPr>
            <a:spLocks noChangeArrowheads="1"/>
          </p:cNvSpPr>
          <p:nvPr/>
        </p:nvSpPr>
        <p:spPr bwMode="auto">
          <a:xfrm>
            <a:off x="346586" y="633811"/>
            <a:ext cx="8480323"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of the RTC Project</a:t>
            </a:r>
          </a:p>
          <a:p>
            <a:r>
              <a:rPr lang="en-US" b="1" dirty="0"/>
              <a:t>ERCOT Impact Analysis:  </a:t>
            </a:r>
            <a:r>
              <a:rPr lang="en-US" dirty="0"/>
              <a:t>See Impact Analysis for NPRR1007</a:t>
            </a:r>
          </a:p>
          <a:p>
            <a:r>
              <a:rPr lang="en-US" b="1" dirty="0"/>
              <a:t>Revision Description:  </a:t>
            </a:r>
            <a:r>
              <a:rPr lang="en-US" dirty="0"/>
              <a:t>This NPRR updates transmission security analysis and Reliability Unit Commitment (RUC) to address changes associated with the implementation of RTC.</a:t>
            </a:r>
          </a:p>
          <a:p>
            <a:r>
              <a:rPr lang="en-US" b="1" dirty="0"/>
              <a:t>PRS Decision:</a:t>
            </a:r>
            <a:r>
              <a:rPr lang="en-US" dirty="0"/>
              <a:t>  On 11/11/20, PRS unanimously voted via roll call to grant NPRR1009 Urgent status; to recommend approval of NPRR1009 as amended by the 10/23/20 ERCOT comments; and to forward to TAC NPRR1009 and the Impact Analysis. </a:t>
            </a:r>
          </a:p>
          <a:p>
            <a:r>
              <a:rPr lang="en-US" b="1" dirty="0"/>
              <a:t>Credit WG:</a:t>
            </a:r>
            <a:r>
              <a:rPr lang="en-US" dirty="0"/>
              <a:t>  </a:t>
            </a:r>
            <a:r>
              <a:rPr lang="en-US" dirty="0"/>
              <a:t>See 11/17/20 Credit WG Comments to NPRR1007</a:t>
            </a:r>
          </a:p>
          <a:p>
            <a:endParaRPr lang="en-US" dirty="0"/>
          </a:p>
        </p:txBody>
      </p:sp>
    </p:spTree>
    <p:extLst>
      <p:ext uri="{BB962C8B-B14F-4D97-AF65-F5344CB8AC3E}">
        <p14:creationId xmlns:p14="http://schemas.microsoft.com/office/powerpoint/2010/main" val="42676461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NPRR1010, RTC – NP 6: Adjustment Period and Real-Time Operations – URGENT [ERCOT]</a:t>
            </a:r>
            <a:endParaRPr lang="en-US" sz="1800" dirty="0"/>
          </a:p>
        </p:txBody>
      </p:sp>
      <p:sp>
        <p:nvSpPr>
          <p:cNvPr id="14339" name="Rectangle 2"/>
          <p:cNvSpPr>
            <a:spLocks noChangeArrowheads="1"/>
          </p:cNvSpPr>
          <p:nvPr/>
        </p:nvSpPr>
        <p:spPr bwMode="auto">
          <a:xfrm>
            <a:off x="346586" y="633811"/>
            <a:ext cx="8480323"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of the RTC Project</a:t>
            </a:r>
          </a:p>
          <a:p>
            <a:r>
              <a:rPr lang="en-US" b="1" dirty="0"/>
              <a:t>ERCOT Impact Analysis:  </a:t>
            </a:r>
            <a:r>
              <a:rPr lang="en-US" dirty="0"/>
              <a:t>See Impact Analysis for NPRR1007</a:t>
            </a:r>
          </a:p>
          <a:p>
            <a:r>
              <a:rPr lang="en-US" b="1" dirty="0"/>
              <a:t>Revision Description:  </a:t>
            </a:r>
            <a:r>
              <a:rPr lang="en-US" dirty="0"/>
              <a:t>This NPRR updates the Adjustment Period and Real-Time operations in the Protocols to address changes associated with the implementation of RTC.</a:t>
            </a:r>
          </a:p>
          <a:p>
            <a:r>
              <a:rPr lang="en-US" b="1" dirty="0"/>
              <a:t>PRS Decision:</a:t>
            </a:r>
            <a:r>
              <a:rPr lang="en-US" dirty="0"/>
              <a:t>  On 11/11/20, PRS unanimously voted via roll call to grant NPRR1010 Urgent status; to recommend approval of NPRR1010 as amended by the 10/23/20 ERCOT comments; and to forward to TAC NPRR1010 and the Impact Analysis. </a:t>
            </a:r>
          </a:p>
          <a:p>
            <a:r>
              <a:rPr lang="en-US" b="1" dirty="0"/>
              <a:t>Credit WG:</a:t>
            </a:r>
            <a:r>
              <a:rPr lang="en-US" dirty="0"/>
              <a:t>  </a:t>
            </a:r>
            <a:r>
              <a:rPr lang="en-US" dirty="0"/>
              <a:t>See 11/17/20 Credit WG Comments to NPRR1007</a:t>
            </a:r>
          </a:p>
          <a:p>
            <a:endParaRPr lang="en-US" dirty="0"/>
          </a:p>
        </p:txBody>
      </p:sp>
    </p:spTree>
    <p:extLst>
      <p:ext uri="{BB962C8B-B14F-4D97-AF65-F5344CB8AC3E}">
        <p14:creationId xmlns:p14="http://schemas.microsoft.com/office/powerpoint/2010/main" val="3881901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NPRR1011, RTC – NP 8: Performance Monitoring – URGENT [ERCOT]</a:t>
            </a:r>
            <a:endParaRPr lang="en-US" sz="1800" dirty="0"/>
          </a:p>
        </p:txBody>
      </p:sp>
      <p:sp>
        <p:nvSpPr>
          <p:cNvPr id="14339" name="Rectangle 2"/>
          <p:cNvSpPr>
            <a:spLocks noChangeArrowheads="1"/>
          </p:cNvSpPr>
          <p:nvPr/>
        </p:nvSpPr>
        <p:spPr bwMode="auto">
          <a:xfrm>
            <a:off x="346586" y="633811"/>
            <a:ext cx="8480323"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of the RTC Project</a:t>
            </a:r>
          </a:p>
          <a:p>
            <a:r>
              <a:rPr lang="en-US" b="1" dirty="0"/>
              <a:t>ERCOT Impact Analysis:  </a:t>
            </a:r>
            <a:r>
              <a:rPr lang="en-US" dirty="0"/>
              <a:t>See Impact Analysis for NPRR1007</a:t>
            </a:r>
          </a:p>
          <a:p>
            <a:r>
              <a:rPr lang="en-US" b="1" dirty="0"/>
              <a:t>Revision Description:  </a:t>
            </a:r>
            <a:r>
              <a:rPr lang="en-US" dirty="0"/>
              <a:t>This NPRR updates performance monitoring in the Protocols to address changes associated with the implementation of RTC.</a:t>
            </a:r>
          </a:p>
          <a:p>
            <a:r>
              <a:rPr lang="en-US" b="1" dirty="0"/>
              <a:t>PRS Decision:</a:t>
            </a:r>
            <a:r>
              <a:rPr lang="en-US" dirty="0"/>
              <a:t>  On 11/11/20, PRS unanimously voted via roll call to grant NPRR1011 Urgent status; to recommend approval of NPRR1011 as amended by the 10/23/20 ERCOT comments; and to forward to TAC NPRR1011 and the Impact Analysis. </a:t>
            </a:r>
          </a:p>
          <a:p>
            <a:r>
              <a:rPr lang="en-US" b="1" dirty="0"/>
              <a:t>Credit WG:</a:t>
            </a:r>
            <a:r>
              <a:rPr lang="en-US" dirty="0"/>
              <a:t>  </a:t>
            </a:r>
            <a:r>
              <a:rPr lang="en-US" dirty="0"/>
              <a:t>See 11/17/20 Credit WG Comments to NPRR1007</a:t>
            </a:r>
          </a:p>
          <a:p>
            <a:endParaRPr lang="en-US" dirty="0"/>
          </a:p>
        </p:txBody>
      </p:sp>
    </p:spTree>
    <p:extLst>
      <p:ext uri="{BB962C8B-B14F-4D97-AF65-F5344CB8AC3E}">
        <p14:creationId xmlns:p14="http://schemas.microsoft.com/office/powerpoint/2010/main" val="1771844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NPRR1012, RTC – NP 9: Settlement and Billing – URGENT [ERCOT]</a:t>
            </a:r>
            <a:endParaRPr lang="en-US" sz="1800" dirty="0"/>
          </a:p>
        </p:txBody>
      </p:sp>
      <p:sp>
        <p:nvSpPr>
          <p:cNvPr id="14339" name="Rectangle 2"/>
          <p:cNvSpPr>
            <a:spLocks noChangeArrowheads="1"/>
          </p:cNvSpPr>
          <p:nvPr/>
        </p:nvSpPr>
        <p:spPr bwMode="auto">
          <a:xfrm>
            <a:off x="346586" y="633811"/>
            <a:ext cx="8480323"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of the RTC Project</a:t>
            </a:r>
          </a:p>
          <a:p>
            <a:r>
              <a:rPr lang="en-US" b="1" dirty="0"/>
              <a:t>ERCOT Impact Analysis:  </a:t>
            </a:r>
            <a:r>
              <a:rPr lang="en-US" dirty="0"/>
              <a:t>See Impact Analysis for NPRR1007</a:t>
            </a:r>
          </a:p>
          <a:p>
            <a:r>
              <a:rPr lang="en-US" b="1" dirty="0"/>
              <a:t>Revision Description:  </a:t>
            </a:r>
            <a:r>
              <a:rPr lang="en-US" dirty="0"/>
              <a:t>This NPRR updates Settlement and billing in the Protocols to address changes associated with the implementation of RTC.</a:t>
            </a:r>
          </a:p>
          <a:p>
            <a:r>
              <a:rPr lang="en-US" b="1" dirty="0"/>
              <a:t>PRS Decision:</a:t>
            </a:r>
            <a:r>
              <a:rPr lang="en-US" dirty="0"/>
              <a:t>  On 11/11/20, PRS unanimously voted via roll call to grant NPRR1012 Urgent status; to recommend approval of NPRR1012 as amended by the 8/18/20 ERCOT comments; and to forward to TAC NPRR1012 and the Impact Analysis. </a:t>
            </a:r>
          </a:p>
          <a:p>
            <a:r>
              <a:rPr lang="en-US" b="1" dirty="0"/>
              <a:t>Credit WG:</a:t>
            </a:r>
            <a:r>
              <a:rPr lang="en-US" dirty="0"/>
              <a:t>  </a:t>
            </a:r>
            <a:r>
              <a:rPr lang="en-US" dirty="0"/>
              <a:t>See 11/17/20 Credit WG Comments to NPRR1007</a:t>
            </a:r>
          </a:p>
          <a:p>
            <a:endParaRPr lang="en-US" dirty="0"/>
          </a:p>
        </p:txBody>
      </p:sp>
    </p:spTree>
    <p:extLst>
      <p:ext uri="{BB962C8B-B14F-4D97-AF65-F5344CB8AC3E}">
        <p14:creationId xmlns:p14="http://schemas.microsoft.com/office/powerpoint/2010/main" val="2416260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400" i="1" dirty="0"/>
              <a:t>NPRR1013, RTC – NP 1, 2, 16, and 25: Overview, Definitions and Acronyms, Registration and Qualification of Market Participants, and Market Suspension and Restart – URGENT [ERCOT]</a:t>
            </a:r>
            <a:endParaRPr lang="en-US" sz="1400" dirty="0"/>
          </a:p>
        </p:txBody>
      </p:sp>
      <p:sp>
        <p:nvSpPr>
          <p:cNvPr id="14339" name="Rectangle 2"/>
          <p:cNvSpPr>
            <a:spLocks noChangeArrowheads="1"/>
          </p:cNvSpPr>
          <p:nvPr/>
        </p:nvSpPr>
        <p:spPr bwMode="auto">
          <a:xfrm>
            <a:off x="346586" y="647459"/>
            <a:ext cx="8480323"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of the RTC Project</a:t>
            </a:r>
          </a:p>
          <a:p>
            <a:r>
              <a:rPr lang="en-US" b="1" dirty="0"/>
              <a:t>ERCOT Impact Analysis:  </a:t>
            </a:r>
            <a:r>
              <a:rPr lang="en-US" dirty="0"/>
              <a:t>See Impact Analysis for NPRR1007</a:t>
            </a:r>
          </a:p>
          <a:p>
            <a:r>
              <a:rPr lang="en-US" b="1" dirty="0"/>
              <a:t>Revision Description:  </a:t>
            </a:r>
            <a:r>
              <a:rPr lang="en-US" dirty="0"/>
              <a:t>This NPRR updates the Protected Information provisions, definitions and acronyms, registration and qualification of Market Participants, and Market Suspension and Restart in the Protocols to address changes associated with the implementation of RTC.</a:t>
            </a:r>
          </a:p>
          <a:p>
            <a:r>
              <a:rPr lang="en-US" b="1" dirty="0"/>
              <a:t>PRS Decision:</a:t>
            </a:r>
            <a:r>
              <a:rPr lang="en-US" dirty="0"/>
              <a:t>  On 11/11/20, PRS unanimously voted via roll call to grant NPRR1013 Urgent status; to recommend approval of NPRR1013 as amended by the 10/23/20 ERCOT comments; and to forward to TAC NPRR1013 and the Impact Analysis. </a:t>
            </a:r>
          </a:p>
          <a:p>
            <a:r>
              <a:rPr lang="en-US" b="1" dirty="0"/>
              <a:t>Credit WG:</a:t>
            </a:r>
            <a:r>
              <a:rPr lang="en-US" dirty="0"/>
              <a:t>  </a:t>
            </a:r>
            <a:r>
              <a:rPr lang="en-US" dirty="0"/>
              <a:t>See 11/17/20 Credit WG Comments to NPRR1007</a:t>
            </a:r>
          </a:p>
          <a:p>
            <a:endParaRPr lang="en-US" dirty="0"/>
          </a:p>
          <a:p>
            <a:endParaRPr lang="en-US" dirty="0"/>
          </a:p>
        </p:txBody>
      </p:sp>
    </p:spTree>
    <p:extLst>
      <p:ext uri="{BB962C8B-B14F-4D97-AF65-F5344CB8AC3E}">
        <p14:creationId xmlns:p14="http://schemas.microsoft.com/office/powerpoint/2010/main" val="16791140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NPRR1014, BESTF-4 Energy Storage Resource Single Model – URGENT [ERCOT]</a:t>
            </a:r>
            <a:endParaRPr lang="en-US" sz="1800" dirty="0"/>
          </a:p>
        </p:txBody>
      </p:sp>
      <p:sp>
        <p:nvSpPr>
          <p:cNvPr id="14339" name="Rectangle 2"/>
          <p:cNvSpPr>
            <a:spLocks noChangeArrowheads="1"/>
          </p:cNvSpPr>
          <p:nvPr/>
        </p:nvSpPr>
        <p:spPr bwMode="auto">
          <a:xfrm>
            <a:off x="346586" y="633811"/>
            <a:ext cx="8480323"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Upon system implementation – Priority 2020; Rank 3015</a:t>
            </a:r>
          </a:p>
          <a:p>
            <a:r>
              <a:rPr lang="en-US" sz="1600" b="1" dirty="0"/>
              <a:t>ERCOT Impact Analysis:  </a:t>
            </a:r>
            <a:r>
              <a:rPr lang="en-US" sz="1600" dirty="0"/>
              <a:t>Between $3.5M - $5.5M; no impacts to ERCOT staffing; impacts to </a:t>
            </a:r>
            <a:r>
              <a:rPr lang="x-none" sz="1600" dirty="0"/>
              <a:t>EMS, MMS, </a:t>
            </a:r>
            <a:r>
              <a:rPr lang="en-US" sz="1600" dirty="0"/>
              <a:t>DAIP, S&amp;B, Outage Scheduler (OS), </a:t>
            </a:r>
            <a:r>
              <a:rPr lang="x-none" sz="1600" dirty="0"/>
              <a:t>Integration</a:t>
            </a:r>
            <a:r>
              <a:rPr lang="en-US" sz="1600" dirty="0"/>
              <a:t>, BI &amp; Data Analytics, NMMS, Resource Integration, Data Access &amp; Transparency, External Public, and REG; </a:t>
            </a:r>
            <a:r>
              <a:rPr lang="x-none" sz="1600" dirty="0"/>
              <a:t>ERCOT business processes</a:t>
            </a:r>
            <a:r>
              <a:rPr lang="en-US" sz="1600" dirty="0"/>
              <a:t> will be updated; ERCOT grid operations and practices will be updated.</a:t>
            </a:r>
          </a:p>
          <a:p>
            <a:r>
              <a:rPr lang="en-US" sz="1600" b="1" dirty="0"/>
              <a:t>Revision Description:  </a:t>
            </a:r>
            <a:r>
              <a:rPr lang="en-US" sz="1600" dirty="0"/>
              <a:t>This NPRR enables the integration of Energy Storage Resources (ESRs) into the ERCOT core systems as a single-model Resource, replacing the existing “combination model” paradigm in which ESRs are treated as two Resources: a Generation Resource and a Controllable Load Resource.  This NPRR will be developed concurrently and implemented simultaneously with the NPRRs associated with RTC and with the upgrade to the ERCOT EMS.</a:t>
            </a:r>
          </a:p>
          <a:p>
            <a:r>
              <a:rPr lang="en-US" sz="1600" b="1" dirty="0"/>
              <a:t>PRS Decision:</a:t>
            </a:r>
            <a:r>
              <a:rPr lang="en-US" sz="1600" dirty="0"/>
              <a:t>  On 11/11/20, PRS voted via roll call to grant NPRR1014 Urgent status; to recommend approval of NPRR1014 as amended by the 10/27/20 ERCOT comments as revised by PRS; and to forward to TAC NPRR1014 and the Impact Analysis with a recommended priority of 2020 and rank of 3015.  There were six opposing votes from the Independent Generator (5) (Broad Reach Power, Enel Green Power, Key Capture Energy, Tesla, EDP Renewables) and Municipal (CPS Energy) Market Segments and seven abstentions from the Consumer (Sierra Club), Cooperative (LCRA), Independent Generator (ENGIE), Independent Power Marketer (IPM) (Tenaska Power Services), Independent Retail Electric Provider (IREP) (Reliant Energy), and Municipal (2) (DME, Austin Energy) Market Segments</a:t>
            </a:r>
            <a:r>
              <a:rPr lang="en-US" sz="1600" dirty="0" smtClean="0"/>
              <a:t>.</a:t>
            </a:r>
            <a:endParaRPr lang="en-US" sz="1600" dirty="0"/>
          </a:p>
        </p:txBody>
      </p:sp>
    </p:spTree>
    <p:extLst>
      <p:ext uri="{BB962C8B-B14F-4D97-AF65-F5344CB8AC3E}">
        <p14:creationId xmlns:p14="http://schemas.microsoft.com/office/powerpoint/2010/main" val="13735298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NPRR1026, BESTF-7 Self-Limiting Facilities [ERCOT]</a:t>
            </a:r>
            <a:endParaRPr lang="en-US" sz="1800" dirty="0"/>
          </a:p>
        </p:txBody>
      </p:sp>
      <p:sp>
        <p:nvSpPr>
          <p:cNvPr id="14339" name="Rectangle 2"/>
          <p:cNvSpPr>
            <a:spLocks noChangeArrowheads="1"/>
          </p:cNvSpPr>
          <p:nvPr/>
        </p:nvSpPr>
        <p:spPr bwMode="auto">
          <a:xfrm>
            <a:off x="346586" y="633811"/>
            <a:ext cx="8480323"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3010</a:t>
            </a:r>
          </a:p>
          <a:p>
            <a:r>
              <a:rPr lang="en-US" b="1" dirty="0"/>
              <a:t>ERCOT Impact Analysis:  </a:t>
            </a:r>
            <a:r>
              <a:rPr lang="en-US" dirty="0"/>
              <a:t>Between $200k and $250k; no impacts to ERCOT staffing; impacts Resource Integration, EMS, OTS, DAIP, BI &amp; Data Analytics, External Public, and Data Access &amp; Transparency; </a:t>
            </a:r>
            <a:r>
              <a:rPr lang="x-none" dirty="0"/>
              <a:t>ERCOT business processes</a:t>
            </a:r>
            <a:r>
              <a:rPr lang="en-US" dirty="0"/>
              <a:t> will be updated; no impacts to ERCOT grid operations and practices.</a:t>
            </a:r>
          </a:p>
          <a:p>
            <a:r>
              <a:rPr lang="en-US" b="1" dirty="0"/>
              <a:t>Revision Description:  </a:t>
            </a:r>
            <a:r>
              <a:rPr lang="en-US" dirty="0"/>
              <a:t>This NPRR establishes rules for and enables the integration of Self-Limiting Facilities into the ERCOT markets and core systems, as described in Key Topic and Concept #13 which achieved consensus support at the Battery Energy Storage Task Force (BESTF) and was approved by the TAC by email vote which concluded on April 3, 2020.</a:t>
            </a:r>
          </a:p>
          <a:p>
            <a:r>
              <a:rPr lang="en-US" b="1" dirty="0"/>
              <a:t>PRS Decision:</a:t>
            </a:r>
            <a:r>
              <a:rPr lang="en-US" dirty="0"/>
              <a:t>  On 10/15/20, PRS unanimously voted via roll call to recommend approval of NPRR1026 as amended by the 9/22/20 ERCOT comments.  On 11/11/20, PRS unanimously voted via roll call to endorse and forward to TAC the 10/15/20 PRS Report and Impact Analysis for NPRR1026 with a recommended priority of 2020 and rank of 3010.</a:t>
            </a:r>
          </a:p>
        </p:txBody>
      </p:sp>
    </p:spTree>
    <p:extLst>
      <p:ext uri="{BB962C8B-B14F-4D97-AF65-F5344CB8AC3E}">
        <p14:creationId xmlns:p14="http://schemas.microsoft.com/office/powerpoint/2010/main" val="678697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NPRR1029, BESTF-6 DC-Coupled Resources – URGENT [ERCOT]</a:t>
            </a:r>
            <a:endParaRPr lang="en-US" sz="1800" dirty="0"/>
          </a:p>
        </p:txBody>
      </p:sp>
      <p:sp>
        <p:nvSpPr>
          <p:cNvPr id="14339" name="Rectangle 2"/>
          <p:cNvSpPr>
            <a:spLocks noChangeArrowheads="1"/>
          </p:cNvSpPr>
          <p:nvPr/>
        </p:nvSpPr>
        <p:spPr bwMode="auto">
          <a:xfrm>
            <a:off x="346586" y="633811"/>
            <a:ext cx="8480323"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3015</a:t>
            </a:r>
          </a:p>
          <a:p>
            <a:r>
              <a:rPr lang="en-US" b="1" dirty="0"/>
              <a:t>ERCOT Impact Analysis:  </a:t>
            </a:r>
            <a:r>
              <a:rPr lang="en-US" dirty="0"/>
              <a:t>Between $800k - $1.2M; no impacts to ERCOT staffing; impacts to </a:t>
            </a:r>
            <a:r>
              <a:rPr lang="x-none" dirty="0"/>
              <a:t>EMS, </a:t>
            </a:r>
            <a:r>
              <a:rPr lang="en-US" dirty="0"/>
              <a:t>OS, S&amp;B, MMS, BI &amp; Data Analytics, </a:t>
            </a:r>
            <a:r>
              <a:rPr lang="x-none" dirty="0"/>
              <a:t>Integration</a:t>
            </a:r>
            <a:r>
              <a:rPr lang="en-US" dirty="0"/>
              <a:t>, Resource Integration, DAIP, OTS, NMMS, and REG; </a:t>
            </a:r>
            <a:r>
              <a:rPr lang="x-none" dirty="0"/>
              <a:t>ERCOT business processes</a:t>
            </a:r>
            <a:r>
              <a:rPr lang="en-US" dirty="0"/>
              <a:t> will be updated; ERCOT grid operations and practices will be updated.</a:t>
            </a:r>
          </a:p>
          <a:p>
            <a:r>
              <a:rPr lang="en-US" b="1" dirty="0"/>
              <a:t>Revision Description:  </a:t>
            </a:r>
            <a:r>
              <a:rPr lang="en-US" dirty="0"/>
              <a:t>This NPRR enables the integration of DC-Coupled Resources into ERCOT’s core systems. DC-Coupled Resources are defined as a type of ESR and will be required to follow all rules associated with ESRs in addition to meeting the additional requirements in this NPRR. The language in this NPRR applies to both the current combo model era, in which ESRs are treated in ERCOT systems as two Resources—a Generation Resource and a Controllable Load Resource—as well as the future single model era described in NPRR1014.</a:t>
            </a:r>
          </a:p>
          <a:p>
            <a:r>
              <a:rPr lang="en-US" b="1" dirty="0"/>
              <a:t>PRS Decision:</a:t>
            </a:r>
            <a:r>
              <a:rPr lang="en-US" dirty="0"/>
              <a:t>  On 11/11/20, PRS unanimously voted via roll call to grant NPRR1029 Urgent status; to recommend approval of NPRR1029 as amended by the 10/30/20 ERCOT comments; and forward to TAC NPRR1029 and the Impact Analysis with a recommended priority of 2020 and rank of 3015. </a:t>
            </a:r>
          </a:p>
        </p:txBody>
      </p:sp>
    </p:spTree>
    <p:extLst>
      <p:ext uri="{BB962C8B-B14F-4D97-AF65-F5344CB8AC3E}">
        <p14:creationId xmlns:p14="http://schemas.microsoft.com/office/powerpoint/2010/main" val="36324372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NPRR1039, Replace the Term MIS Public Area with ERCOT Website [ERCOT]</a:t>
            </a:r>
            <a:endParaRPr lang="en-US" sz="1800" dirty="0"/>
          </a:p>
        </p:txBody>
      </p:sp>
      <p:sp>
        <p:nvSpPr>
          <p:cNvPr id="14339" name="Rectangle 2"/>
          <p:cNvSpPr>
            <a:spLocks noChangeArrowheads="1"/>
          </p:cNvSpPr>
          <p:nvPr/>
        </p:nvSpPr>
        <p:spPr bwMode="auto">
          <a:xfrm>
            <a:off x="346586" y="633811"/>
            <a:ext cx="8480323"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project implementation of </a:t>
            </a:r>
            <a:r>
              <a:rPr lang="x-none" dirty="0"/>
              <a:t>PR170-07, ECAP - ECMS Implementation Phase 2</a:t>
            </a:r>
            <a:endParaRPr lang="en-US" dirty="0"/>
          </a:p>
          <a:p>
            <a:r>
              <a:rPr lang="en-US" b="1" dirty="0"/>
              <a:t>ERCOT Impact Analysis:  </a:t>
            </a:r>
            <a:r>
              <a:rPr lang="en-US" dirty="0"/>
              <a:t>No budgetary impact; no impacts to ERCOT staffing; impacts to Data Access &amp; Transparency; no impacts to </a:t>
            </a:r>
            <a:r>
              <a:rPr lang="x-none" dirty="0"/>
              <a:t>ERCOT business processes</a:t>
            </a:r>
            <a:r>
              <a:rPr lang="en-US" dirty="0"/>
              <a:t>; no impacts to ERCOT grid operations and practices.</a:t>
            </a:r>
          </a:p>
          <a:p>
            <a:r>
              <a:rPr lang="en-US" b="1" dirty="0"/>
              <a:t>Revision Description:  </a:t>
            </a:r>
            <a:r>
              <a:rPr lang="en-US" dirty="0"/>
              <a:t>This NPRR removes the defined term Market Information System (MIS) Public Area from the Protocols and replaces any references to MIS Public Area with “ERCOT website.”</a:t>
            </a:r>
          </a:p>
          <a:p>
            <a:r>
              <a:rPr lang="en-US" b="1" dirty="0"/>
              <a:t>PRS Decision:</a:t>
            </a:r>
            <a:r>
              <a:rPr lang="en-US" dirty="0"/>
              <a:t>  On 10/15/20, PRS unanimously voted via roll call to recommend approval of NPRR1039 as amended by the 10/13/20 ERCOT comments.  On 11/11/20, PRS unanimously voted via roll call to endorse and forward to TAC the 10/15/20 PRS Report and Impact Analysis for NPRR1039.</a:t>
            </a:r>
          </a:p>
        </p:txBody>
      </p:sp>
    </p:spTree>
    <p:extLst>
      <p:ext uri="{BB962C8B-B14F-4D97-AF65-F5344CB8AC3E}">
        <p14:creationId xmlns:p14="http://schemas.microsoft.com/office/powerpoint/2010/main" val="1523008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NPRR1042, Planned Capacity Adjustment in the Report on Capacity, Demand and Reserves in the ERCOT Region [Reliant]</a:t>
            </a:r>
            <a:endParaRPr lang="en-US" sz="1800" dirty="0"/>
          </a:p>
        </p:txBody>
      </p:sp>
      <p:sp>
        <p:nvSpPr>
          <p:cNvPr id="14339" name="Rectangle 2"/>
          <p:cNvSpPr>
            <a:spLocks noChangeArrowheads="1"/>
          </p:cNvSpPr>
          <p:nvPr/>
        </p:nvSpPr>
        <p:spPr bwMode="auto">
          <a:xfrm>
            <a:off x="346586" y="633811"/>
            <a:ext cx="8480323"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2021</a:t>
            </a:r>
          </a:p>
          <a:p>
            <a:r>
              <a:rPr lang="en-US" b="1" dirty="0"/>
              <a:t>ERCOT Impact Analysis:  </a:t>
            </a:r>
            <a:r>
              <a:rPr lang="en-US" dirty="0"/>
              <a:t>Less than $5k (O&amp;M); no impacts to ERCOT staffing; no impacts to </a:t>
            </a:r>
            <a:r>
              <a:rPr lang="x-none" dirty="0"/>
              <a:t>ERCOT computer systems</a:t>
            </a:r>
            <a:r>
              <a:rPr lang="en-US" dirty="0"/>
              <a:t>; no impacts to E</a:t>
            </a:r>
            <a:r>
              <a:rPr lang="x-none" dirty="0"/>
              <a:t>RCOT business processes</a:t>
            </a:r>
            <a:r>
              <a:rPr lang="en-US" dirty="0"/>
              <a:t>; ERCOT grid operations and practices will be updated.</a:t>
            </a:r>
          </a:p>
          <a:p>
            <a:r>
              <a:rPr lang="en-US" b="1" dirty="0"/>
              <a:t>Revision Description:  </a:t>
            </a:r>
            <a:r>
              <a:rPr lang="en-US" dirty="0"/>
              <a:t>This NPRR adjusts the planned capacity in the Report on Capacity, Demand and Reserves in the ERCOT Region to remove previously mothballed or retired Generation Resources that may be repowered but do not have an owner that intends to operate them.</a:t>
            </a:r>
          </a:p>
          <a:p>
            <a:r>
              <a:rPr lang="en-US" b="1" dirty="0"/>
              <a:t>PRS Decision:</a:t>
            </a:r>
            <a:r>
              <a:rPr lang="en-US" dirty="0"/>
              <a:t>  On 10/15/20, PRS unanimously voted via roll call to recommend approval of NPRR1042 as submitted.  On 11/11/20, PRS unanimously voted via roll call to endorse and forward to TAC the 10/15/20 PRS Report and Impact Analysis for NPRR1042.</a:t>
            </a:r>
          </a:p>
        </p:txBody>
      </p:sp>
    </p:spTree>
    <p:extLst>
      <p:ext uri="{BB962C8B-B14F-4D97-AF65-F5344CB8AC3E}">
        <p14:creationId xmlns:p14="http://schemas.microsoft.com/office/powerpoint/2010/main" val="1087744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smtClean="0"/>
              <a:t>Revision Requests Recommended for Approval by PRS – Unopposed and No Impact (Vote):</a:t>
            </a:r>
          </a:p>
          <a:p>
            <a:pPr lvl="0"/>
            <a:r>
              <a:rPr lang="en-US" b="0" dirty="0" smtClean="0"/>
              <a:t>NPRR1001</a:t>
            </a:r>
            <a:r>
              <a:rPr lang="en-US" b="0" dirty="0"/>
              <a:t>, Clarification of Definitions of Operating Condition Notice, Advisory, Watch, Emergency Notice, and Related Clarifications [ERCOT</a:t>
            </a:r>
            <a:r>
              <a:rPr lang="en-US" b="0" dirty="0" smtClean="0"/>
              <a:t>]*</a:t>
            </a:r>
            <a:endParaRPr lang="en-US" sz="1600" i="1" dirty="0"/>
          </a:p>
          <a:p>
            <a:pPr lvl="0"/>
            <a:r>
              <a:rPr lang="en-US" b="0" dirty="0" smtClean="0"/>
              <a:t>NPRR1039</a:t>
            </a:r>
            <a:r>
              <a:rPr lang="en-US" b="0" dirty="0"/>
              <a:t>, Replace the Term MIS Public Area with ERCOT Website [ERCOT</a:t>
            </a:r>
            <a:r>
              <a:rPr lang="en-US" b="0" dirty="0" smtClean="0"/>
              <a:t>]*</a:t>
            </a:r>
          </a:p>
          <a:p>
            <a:pPr lvl="0"/>
            <a:r>
              <a:rPr lang="en-US" b="0" dirty="0" smtClean="0"/>
              <a:t>NPRR1043</a:t>
            </a:r>
            <a:r>
              <a:rPr lang="en-US" b="0" dirty="0"/>
              <a:t>, Clarification of NPRR986 Language Related to Wholesale Storage Load [ERCOT]*</a:t>
            </a:r>
          </a:p>
          <a:p>
            <a:pPr lvl="0"/>
            <a:r>
              <a:rPr lang="en-US" b="0" dirty="0" smtClean="0"/>
              <a:t>NPRR1046</a:t>
            </a:r>
            <a:r>
              <a:rPr lang="en-US" b="0" dirty="0"/>
              <a:t>, Additional Revisions to Remove Dynamically Scheduled Resource (DSR) from the Protocols [ERCOT]*</a:t>
            </a:r>
          </a:p>
          <a:p>
            <a:pPr lvl="0"/>
            <a:r>
              <a:rPr lang="en-US" b="0" dirty="0" smtClean="0"/>
              <a:t>NPRR1047</a:t>
            </a:r>
            <a:r>
              <a:rPr lang="en-US" b="0" dirty="0"/>
              <a:t>, Consolidate </a:t>
            </a:r>
            <a:r>
              <a:rPr lang="en-US" b="0" dirty="0" err="1"/>
              <a:t>Greybox</a:t>
            </a:r>
            <a:r>
              <a:rPr lang="en-US" b="0" dirty="0"/>
              <a:t> re NPRR973 and NPRR1016 [ERCOT]*</a:t>
            </a:r>
          </a:p>
          <a:p>
            <a:pPr lvl="0"/>
            <a:endParaRPr lang="en-US" sz="1600" i="1" dirty="0"/>
          </a:p>
          <a:p>
            <a:pPr marL="0" lvl="0" indent="0">
              <a:buNone/>
            </a:pPr>
            <a:endParaRPr lang="en-US" sz="1600" i="1" dirty="0" smtClean="0"/>
          </a:p>
          <a:p>
            <a:pPr marL="0" indent="0" eaLnBrk="1">
              <a:spcBef>
                <a:spcPts val="300"/>
              </a:spcBef>
              <a:spcAft>
                <a:spcPts val="300"/>
              </a:spcAft>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NPRR1043, Clarification of NPRR986 Language Related to Wholesale Storage Load [ERCOT]</a:t>
            </a:r>
            <a:endParaRPr lang="en-US" sz="1800" dirty="0"/>
          </a:p>
        </p:txBody>
      </p:sp>
      <p:sp>
        <p:nvSpPr>
          <p:cNvPr id="14339" name="Rectangle 2"/>
          <p:cNvSpPr>
            <a:spLocks noChangeArrowheads="1"/>
          </p:cNvSpPr>
          <p:nvPr/>
        </p:nvSpPr>
        <p:spPr bwMode="auto">
          <a:xfrm>
            <a:off x="346586" y="633811"/>
            <a:ext cx="8480323"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a:t>
            </a:r>
            <a:r>
              <a:rPr lang="x-none" dirty="0"/>
              <a:t>system implementation of NPRR986, BESTF-2 Energy Storage Resource Energy Offer Curves, Pricing, Dispatch, and Mitigation</a:t>
            </a:r>
            <a:endParaRPr lang="en-US" dirty="0"/>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provides necessary clarification regarding Settlement of ESRs as developed in NPRR986, which received ERCOT Board approval on February 11, 2020, and is currently in the early phase of development.  Specifically, this NPRR clarifies that the charging Load (excluding auxiliary Load) withdrawn by an ESR shall be settled based on the nodal price, similar to its injections, even if the ESR does not seek or cannot qualify for Wholesale Storage Load (WSL) treatment.  It does so by replacing the term “ESR Load that is not WSL,” which appears in several places in the original NPRR986 language, replacing that term with a defined term, “Non-WSL ESR Charging Load.”  The Non-WSL ESR Charging Load will be priced at nodal but, unlike ESRs receiving WSL treatment, will be subject to applicable Load Ratio Share (LRS)-based charges.</a:t>
            </a:r>
          </a:p>
          <a:p>
            <a:r>
              <a:rPr lang="en-US" b="1" dirty="0"/>
              <a:t>PRS Decision:</a:t>
            </a:r>
            <a:r>
              <a:rPr lang="en-US" dirty="0"/>
              <a:t>  On 10/15/20, PRS unanimously voted via roll call to recommend approval of NPRR1043 as submitted.  On 11/11/20, PRS unanimously voted via roll call to endorse and forward to TAC the 10/15/20 PRS Report and Impact Analysis for NPRR1043.  </a:t>
            </a:r>
          </a:p>
        </p:txBody>
      </p:sp>
    </p:spTree>
    <p:extLst>
      <p:ext uri="{BB962C8B-B14F-4D97-AF65-F5344CB8AC3E}">
        <p14:creationId xmlns:p14="http://schemas.microsoft.com/office/powerpoint/2010/main" val="28193635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NPRR1046, Additional Revisions to Remove Dynamically Scheduled Resource (DSR) from the Protocols [ERCOT]</a:t>
            </a:r>
            <a:endParaRPr lang="en-US" sz="1800" dirty="0"/>
          </a:p>
        </p:txBody>
      </p:sp>
      <p:sp>
        <p:nvSpPr>
          <p:cNvPr id="14339" name="Rectangle 2"/>
          <p:cNvSpPr>
            <a:spLocks noChangeArrowheads="1"/>
          </p:cNvSpPr>
          <p:nvPr/>
        </p:nvSpPr>
        <p:spPr bwMode="auto">
          <a:xfrm>
            <a:off x="346586" y="633811"/>
            <a:ext cx="8480323"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a:t>
            </a:r>
            <a:r>
              <a:rPr lang="x-none" dirty="0"/>
              <a:t>implementation of NPRR1000, Elimination of Dynamically Scheduled Resources</a:t>
            </a:r>
            <a:endParaRPr lang="en-US" dirty="0"/>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removes additional uses of the term “Dynamically Scheduled Resource (DSR)” in alignment with the intent of NPRR1000, which was approved by the ERCOT Board on August 11, 2020.</a:t>
            </a:r>
          </a:p>
          <a:p>
            <a:r>
              <a:rPr lang="en-US" b="1" dirty="0"/>
              <a:t>PRS Decision:</a:t>
            </a:r>
            <a:r>
              <a:rPr lang="en-US" dirty="0"/>
              <a:t>  On 10/15/20, PRS unanimously voted via roll call to recommend approval of NPRR1046 as submitted.  On 11/11/20, PRS unanimously voted via roll call to endorse and forward to TAC the 10/15/20 PRS Report and Impact Analysis for NPRR1046.</a:t>
            </a:r>
          </a:p>
        </p:txBody>
      </p:sp>
    </p:spTree>
    <p:extLst>
      <p:ext uri="{BB962C8B-B14F-4D97-AF65-F5344CB8AC3E}">
        <p14:creationId xmlns:p14="http://schemas.microsoft.com/office/powerpoint/2010/main" val="3277727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NPRR1047, Consolidate </a:t>
            </a:r>
            <a:r>
              <a:rPr lang="en-US" sz="1800" i="1" dirty="0" err="1"/>
              <a:t>Greybox</a:t>
            </a:r>
            <a:r>
              <a:rPr lang="en-US" sz="1800" i="1" dirty="0"/>
              <a:t> re NPRR973 and NPRR1016 [ERCOT]</a:t>
            </a:r>
            <a:endParaRPr lang="en-US" sz="1800" dirty="0"/>
          </a:p>
        </p:txBody>
      </p:sp>
      <p:sp>
        <p:nvSpPr>
          <p:cNvPr id="14339" name="Rectangle 2"/>
          <p:cNvSpPr>
            <a:spLocks noChangeArrowheads="1"/>
          </p:cNvSpPr>
          <p:nvPr/>
        </p:nvSpPr>
        <p:spPr bwMode="auto">
          <a:xfrm>
            <a:off x="346586" y="633811"/>
            <a:ext cx="8480323"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2021</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consolidates some </a:t>
            </a:r>
            <a:r>
              <a:rPr lang="en-US" dirty="0" err="1"/>
              <a:t>greybox</a:t>
            </a:r>
            <a:r>
              <a:rPr lang="en-US" dirty="0"/>
              <a:t> language related to NPRR973, Add Definitions for Generator Step-Up and Main Power Transformer, and NPRR1016, Clarify Requirements for Distribution Generation Resources (DGRs) and Distribution Energy Storage Resources (DESRs).</a:t>
            </a:r>
          </a:p>
          <a:p>
            <a:r>
              <a:rPr lang="en-US" b="1" dirty="0"/>
              <a:t>PRS Decision:</a:t>
            </a:r>
            <a:r>
              <a:rPr lang="en-US" dirty="0"/>
              <a:t>  On 10/15/20, PRS unanimously voted via roll call to recommend approval of NPRR1047 as submitted.  On 11/11/20, PRS unanimously voted via roll call to endorse and forward to TAC the 10/15/20 PRS Report and Impact Analysis for NPRR1047.</a:t>
            </a:r>
          </a:p>
        </p:txBody>
      </p:sp>
    </p:spTree>
    <p:extLst>
      <p:ext uri="{BB962C8B-B14F-4D97-AF65-F5344CB8AC3E}">
        <p14:creationId xmlns:p14="http://schemas.microsoft.com/office/powerpoint/2010/main" val="666430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400" i="1" dirty="0"/>
              <a:t>NPRR1055, Market Notice and ERCOT Discretion re Late-Filed NOIE Eligibility Attestations for PTP Obligations with Links to an Option Bid Awards – URGENT [ERCOT]</a:t>
            </a:r>
            <a:endParaRPr lang="en-US" sz="1400" dirty="0"/>
          </a:p>
        </p:txBody>
      </p:sp>
      <p:sp>
        <p:nvSpPr>
          <p:cNvPr id="14339" name="Rectangle 2"/>
          <p:cNvSpPr>
            <a:spLocks noChangeArrowheads="1"/>
          </p:cNvSpPr>
          <p:nvPr/>
        </p:nvSpPr>
        <p:spPr bwMode="auto">
          <a:xfrm>
            <a:off x="346586" y="633811"/>
            <a:ext cx="8480323"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December 9,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gives ERCOT the discretion to accept for good cause attestations from NOIEs under paragraph (3) of Section 4.4.6.3, PTP Obligations with Links to an Option DAM Award Eligibility, after the October 1, 2020</a:t>
            </a:r>
            <a:r>
              <a:rPr lang="en-US" baseline="30000" dirty="0"/>
              <a:t> </a:t>
            </a:r>
            <a:r>
              <a:rPr lang="en-US" dirty="0"/>
              <a:t>annual deadline, and removes the same on January 1, 2021.  Further, the NPRR requires ERCOT to post a Market Notice by September 1 of each year reminding NOIEs of the annual deadline.</a:t>
            </a:r>
          </a:p>
          <a:p>
            <a:r>
              <a:rPr lang="en-US" b="1" dirty="0"/>
              <a:t>PRS Decision:</a:t>
            </a:r>
            <a:r>
              <a:rPr lang="en-US" dirty="0"/>
              <a:t>  On 11/11/20, PRS voted to grant NPRR1055 Urgent status; to recommend approval of NPRR1055 as revised by PRS; and to forward to TAC NPRR1055 and the Impact Analysis.  There were two opposing votes from the Independent Generator (Luminant) and IPM (Morgan Stanley) Market Segments and four abstentions from the Independent Generator (2) (Key Capture Energy, Calpine), IPM, and IREP Market Segments</a:t>
            </a:r>
            <a:r>
              <a:rPr lang="en-US" dirty="0" smtClean="0"/>
              <a:t>.</a:t>
            </a:r>
            <a:endParaRPr lang="en-US" dirty="0"/>
          </a:p>
        </p:txBody>
      </p:sp>
    </p:spTree>
    <p:extLst>
      <p:ext uri="{BB962C8B-B14F-4D97-AF65-F5344CB8AC3E}">
        <p14:creationId xmlns:p14="http://schemas.microsoft.com/office/powerpoint/2010/main" val="5275984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2020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24</a:t>
            </a:fld>
            <a:endParaRPr lang="en-US">
              <a:solidFill>
                <a:prstClr val="black">
                  <a:tint val="75000"/>
                </a:prstClr>
              </a:solidFill>
            </a:endParaRPr>
          </a:p>
        </p:txBody>
      </p:sp>
      <p:sp>
        <p:nvSpPr>
          <p:cNvPr id="29" name="TextBox 15"/>
          <p:cNvSpPr txBox="1">
            <a:spLocks noChangeArrowheads="1"/>
          </p:cNvSpPr>
          <p:nvPr/>
        </p:nvSpPr>
        <p:spPr bwMode="auto">
          <a:xfrm>
            <a:off x="160280" y="534938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80658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3493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262008"/>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2/4 – 2/6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3/31 – 4/2</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5/26 – 5/29</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8/4 – 8/6</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10/13 – 10/15</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12/8 – 12/10</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SCR797</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3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 </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NPRR968</a:t>
                      </a:r>
                      <a:endParaRPr kumimoji="0" lang="en-US" sz="10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NPRR943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900" b="0" i="0" u="none" strike="noStrike" cap="none" normalizeH="0" baseline="0" dirty="0" smtClean="0">
                          <a:ln>
                            <a:noFill/>
                          </a:ln>
                          <a:solidFill>
                            <a:schemeClr val="tx1"/>
                          </a:solidFill>
                          <a:effectLst/>
                          <a:latin typeface="Courier New" pitchFamily="49" charset="0"/>
                        </a:rPr>
                        <a:t>EMIL Web Interface</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4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NPRR863</a:t>
                      </a:r>
                      <a:r>
                        <a:rPr kumimoji="0" lang="en-US" sz="900" b="0" i="0" u="none" strike="noStrike" cap="none" normalizeH="0" baseline="0" dirty="0" smtClean="0">
                          <a:ln>
                            <a:noFill/>
                          </a:ln>
                          <a:solidFill>
                            <a:schemeClr val="tx1"/>
                          </a:solidFill>
                          <a:effectLst/>
                          <a:latin typeface="Courier New" pitchFamily="49" charset="0"/>
                        </a:rPr>
                        <a:t> </a:t>
                      </a:r>
                      <a:r>
                        <a:rPr kumimoji="0" lang="en-US" sz="1000" b="0" i="0" u="none" strike="noStrike" cap="none" normalizeH="0" baseline="0" dirty="0" smtClean="0">
                          <a:ln>
                            <a:noFill/>
                          </a:ln>
                          <a:solidFill>
                            <a:schemeClr val="tx1"/>
                          </a:solidFill>
                          <a:effectLst/>
                          <a:latin typeface="Courier New" pitchFamily="49" charset="0"/>
                        </a:rPr>
                        <a:t>FFR</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NPRR960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NOGRR187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OBDRR011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SCR802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NPRR978</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NPRR988</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RMGRR163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NPRR930</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RRGRR021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NPRR935</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NPRR977</a:t>
                      </a: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NOGRR183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RRGRR019</a:t>
                      </a: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MIS Go-Live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sngStrike" kern="1200" cap="none" normalizeH="0" baseline="0" dirty="0" smtClean="0">
                          <a:ln>
                            <a:noFill/>
                          </a:ln>
                          <a:solidFill>
                            <a:schemeClr val="tx1"/>
                          </a:solidFill>
                          <a:effectLst/>
                          <a:latin typeface="Courier New" pitchFamily="49" charset="0"/>
                          <a:ea typeface="+mn-ea"/>
                          <a:cs typeface="+mn-cs"/>
                        </a:rPr>
                        <a:t>SCR804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RIOO R2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smtClean="0">
                          <a:ln>
                            <a:noFill/>
                          </a:ln>
                          <a:solidFill>
                            <a:schemeClr val="tx1"/>
                          </a:solidFill>
                          <a:effectLst/>
                          <a:latin typeface="Courier New" pitchFamily="49" charset="0"/>
                          <a:ea typeface="+mn-ea"/>
                          <a:cs typeface="+mn-cs"/>
                        </a:rPr>
                        <a:t>MMS/OS Refresh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SCR804</a:t>
                      </a:r>
                      <a:endParaRPr kumimoji="0" lang="en-US" sz="10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NPRR978</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(b)</a:t>
                      </a:r>
                      <a:endParaRPr kumimoji="0" lang="en-US" sz="1200" b="0" i="0" u="none" strike="sng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33400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43" name="TextBox 42"/>
          <p:cNvSpPr txBox="1"/>
          <p:nvPr/>
        </p:nvSpPr>
        <p:spPr>
          <a:xfrm>
            <a:off x="7164760" y="1356091"/>
            <a:ext cx="320134" cy="1523494"/>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9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9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900" b="1" i="1" kern="0" dirty="0" smtClean="0">
                <a:solidFill>
                  <a:srgbClr val="000000"/>
                </a:solidFill>
                <a:latin typeface="Arial" panose="020B0604020202020204"/>
                <a:cs typeface="+mn-cs"/>
              </a:rPr>
              <a:t>E</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7" name="TextBox 12"/>
          <p:cNvSpPr txBox="1">
            <a:spLocks noChangeArrowheads="1"/>
          </p:cNvSpPr>
          <p:nvPr/>
        </p:nvSpPr>
        <p:spPr bwMode="auto">
          <a:xfrm>
            <a:off x="160278" y="390496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18" name="TextBox 21"/>
          <p:cNvSpPr txBox="1">
            <a:spLocks noChangeArrowheads="1"/>
          </p:cNvSpPr>
          <p:nvPr/>
        </p:nvSpPr>
        <p:spPr bwMode="auto">
          <a:xfrm>
            <a:off x="6501462" y="5277254"/>
            <a:ext cx="2485392" cy="954107"/>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NPRR930(a) – O&amp;M portion</a:t>
            </a:r>
          </a:p>
          <a:p>
            <a:pPr defTabSz="914400" eaLnBrk="1" hangingPunct="1">
              <a:defRPr/>
            </a:pPr>
            <a:r>
              <a:rPr lang="en-US" sz="800" b="0" kern="0" dirty="0" smtClean="0">
                <a:solidFill>
                  <a:prstClr val="black"/>
                </a:solidFill>
                <a:cs typeface="+mn-cs"/>
              </a:rPr>
              <a:t>NPRR935(a) – Sections 4.2.2 (1) (6), 4.2.5</a:t>
            </a:r>
          </a:p>
          <a:p>
            <a:pPr defTabSz="914400" eaLnBrk="1" hangingPunct="1">
              <a:defRPr/>
            </a:pPr>
            <a:r>
              <a:rPr lang="en-US" sz="800" b="0" kern="0" dirty="0" smtClean="0">
                <a:solidFill>
                  <a:prstClr val="black"/>
                </a:solidFill>
                <a:cs typeface="+mn-cs"/>
              </a:rPr>
              <a:t>NPRR935(b) – Sections 2.1, 2.2, 4.2.3</a:t>
            </a:r>
          </a:p>
          <a:p>
            <a:pPr defTabSz="914400" eaLnBrk="1" hangingPunct="1">
              <a:defRPr/>
            </a:pPr>
            <a:r>
              <a:rPr lang="en-US" sz="800" b="0" kern="0" dirty="0" smtClean="0">
                <a:solidFill>
                  <a:prstClr val="black"/>
                </a:solidFill>
                <a:cs typeface="+mn-cs"/>
              </a:rPr>
              <a:t>NPRR978(a) – Initial report decommissions</a:t>
            </a:r>
          </a:p>
          <a:p>
            <a:pPr defTabSz="914400" eaLnBrk="1" hangingPunct="1">
              <a:defRPr/>
            </a:pPr>
            <a:r>
              <a:rPr lang="en-US" sz="800" b="0" kern="0" dirty="0" smtClean="0">
                <a:solidFill>
                  <a:srgbClr val="FF0000"/>
                </a:solidFill>
                <a:cs typeface="+mn-cs"/>
              </a:rPr>
              <a:t>NPRR978(b) </a:t>
            </a:r>
            <a:r>
              <a:rPr lang="en-US" sz="800" b="0" kern="0" dirty="0">
                <a:solidFill>
                  <a:srgbClr val="FF0000"/>
                </a:solidFill>
                <a:cs typeface="+mn-cs"/>
              </a:rPr>
              <a:t>– </a:t>
            </a:r>
            <a:r>
              <a:rPr lang="en-US" sz="800" b="0" kern="0" dirty="0" smtClean="0">
                <a:solidFill>
                  <a:srgbClr val="FF0000"/>
                </a:solidFill>
                <a:cs typeface="+mn-cs"/>
              </a:rPr>
              <a:t>Additional report changes</a:t>
            </a:r>
          </a:p>
          <a:p>
            <a:pPr defTabSz="914400" eaLnBrk="1" hangingPunct="1">
              <a:defRPr/>
            </a:pPr>
            <a:r>
              <a:rPr lang="en-US" sz="800" b="0" kern="0" dirty="0" smtClean="0">
                <a:solidFill>
                  <a:prstClr val="black"/>
                </a:solidFill>
                <a:cs typeface="+mn-cs"/>
              </a:rPr>
              <a:t>PGRR070(b) – Remaining PGRR language</a:t>
            </a:r>
          </a:p>
          <a:p>
            <a:pPr defTabSz="914400" eaLnBrk="1" hangingPunct="1">
              <a:defRPr/>
            </a:pPr>
            <a:r>
              <a:rPr lang="en-US" sz="800" b="0" kern="0" dirty="0" smtClean="0">
                <a:solidFill>
                  <a:prstClr val="black"/>
                </a:solidFill>
                <a:cs typeface="+mn-cs"/>
              </a:rPr>
              <a:t>SCR781(a</a:t>
            </a:r>
            <a:r>
              <a:rPr lang="en-US" sz="800" b="0" kern="0" dirty="0">
                <a:solidFill>
                  <a:prstClr val="black"/>
                </a:solidFill>
                <a:cs typeface="+mn-cs"/>
              </a:rPr>
              <a:t>) – View / Edit </a:t>
            </a:r>
            <a:r>
              <a:rPr lang="en-US" sz="800" b="0" kern="0" dirty="0" smtClean="0">
                <a:solidFill>
                  <a:prstClr val="black"/>
                </a:solidFill>
                <a:cs typeface="+mn-cs"/>
              </a:rPr>
              <a:t>capability</a:t>
            </a:r>
          </a:p>
        </p:txBody>
      </p:sp>
      <p:sp>
        <p:nvSpPr>
          <p:cNvPr id="19" name="TextBox 13"/>
          <p:cNvSpPr txBox="1">
            <a:spLocks noChangeArrowheads="1"/>
          </p:cNvSpPr>
          <p:nvPr/>
        </p:nvSpPr>
        <p:spPr bwMode="auto">
          <a:xfrm>
            <a:off x="1586742" y="4797042"/>
            <a:ext cx="2977306" cy="249625"/>
          </a:xfrm>
          <a:prstGeom prst="rect">
            <a:avLst/>
          </a:prstGeom>
          <a:solidFill>
            <a:srgbClr val="A1D8FD"/>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000000"/>
                </a:solidFill>
                <a:cs typeface="+mn-cs"/>
              </a:rPr>
              <a:t>MMS/OS Upgrade “Chill”</a:t>
            </a:r>
            <a:endParaRPr lang="en-US" sz="1000" i="1" kern="0" dirty="0">
              <a:solidFill>
                <a:srgbClr val="000000"/>
              </a:solidFill>
              <a:cs typeface="+mn-cs"/>
            </a:endParaRPr>
          </a:p>
        </p:txBody>
      </p:sp>
      <p:sp>
        <p:nvSpPr>
          <p:cNvPr id="20" name="TextBox 13"/>
          <p:cNvSpPr txBox="1">
            <a:spLocks noChangeArrowheads="1"/>
          </p:cNvSpPr>
          <p:nvPr/>
        </p:nvSpPr>
        <p:spPr bwMode="auto">
          <a:xfrm>
            <a:off x="4564048" y="4800446"/>
            <a:ext cx="4422805" cy="246221"/>
          </a:xfrm>
          <a:prstGeom prst="rect">
            <a:avLst/>
          </a:prstGeom>
          <a:solidFill>
            <a:schemeClr val="accent1">
              <a:lumMod val="75000"/>
            </a:schemeClr>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FFFFFF"/>
                </a:solidFill>
                <a:cs typeface="+mn-cs"/>
              </a:rPr>
              <a:t>MMS/OS Upgrade “Freeze”</a:t>
            </a:r>
            <a:endParaRPr lang="en-US" sz="1000" i="1" kern="0" dirty="0">
              <a:solidFill>
                <a:srgbClr val="FFFFFF"/>
              </a:solidFill>
              <a:cs typeface="+mn-cs"/>
            </a:endParaRPr>
          </a:p>
        </p:txBody>
      </p:sp>
      <p:sp>
        <p:nvSpPr>
          <p:cNvPr id="23" name="TextBox 22"/>
          <p:cNvSpPr txBox="1"/>
          <p:nvPr/>
        </p:nvSpPr>
        <p:spPr>
          <a:xfrm>
            <a:off x="1293429" y="1366501"/>
            <a:ext cx="370549" cy="261610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12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600" b="1" i="1" kern="0" dirty="0">
              <a:solidFill>
                <a:srgbClr val="000000"/>
              </a:solidFill>
              <a:latin typeface="Arial" panose="020B0604020202020204"/>
              <a:cs typeface="+mn-cs"/>
            </a:endParaRPr>
          </a:p>
          <a:p>
            <a:pPr algn="ctr" defTabSz="914400" eaLnBrk="1" hangingPunct="1">
              <a:defRPr/>
            </a:pPr>
            <a:r>
              <a:rPr lang="en-US" sz="12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27" name="TextBox 12"/>
          <p:cNvSpPr txBox="1">
            <a:spLocks noChangeArrowheads="1"/>
          </p:cNvSpPr>
          <p:nvPr/>
        </p:nvSpPr>
        <p:spPr bwMode="auto">
          <a:xfrm>
            <a:off x="6021174" y="3067331"/>
            <a:ext cx="1435608" cy="40011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dirty="0" smtClean="0">
                <a:solidFill>
                  <a:prstClr val="black"/>
                </a:solidFill>
                <a:cs typeface="+mn-cs"/>
              </a:rPr>
              <a:t>December</a:t>
            </a:r>
            <a:endParaRPr lang="en-US" sz="900" dirty="0" smtClean="0">
              <a:solidFill>
                <a:prstClr val="black"/>
              </a:solidFill>
              <a:cs typeface="+mn-cs"/>
            </a:endParaRPr>
          </a:p>
          <a:p>
            <a:pPr algn="ctr" defTabSz="914400" eaLnBrk="1" hangingPunct="1">
              <a:defRPr/>
            </a:pPr>
            <a:r>
              <a:rPr lang="en-US" sz="1000" dirty="0" smtClean="0">
                <a:solidFill>
                  <a:prstClr val="black"/>
                </a:solidFill>
                <a:cs typeface="+mn-cs"/>
              </a:rPr>
              <a:t>Off-Cycle</a:t>
            </a:r>
          </a:p>
        </p:txBody>
      </p:sp>
      <p:sp>
        <p:nvSpPr>
          <p:cNvPr id="25" name="TextBox 12"/>
          <p:cNvSpPr txBox="1">
            <a:spLocks noChangeArrowheads="1"/>
          </p:cNvSpPr>
          <p:nvPr/>
        </p:nvSpPr>
        <p:spPr bwMode="auto">
          <a:xfrm>
            <a:off x="146686" y="1902106"/>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a:t>
            </a:r>
            <a:endParaRPr lang="en-US" sz="1200" kern="0" dirty="0">
              <a:solidFill>
                <a:prstClr val="black"/>
              </a:solidFill>
              <a:cs typeface="+mn-cs"/>
            </a:endParaRPr>
          </a:p>
        </p:txBody>
      </p:sp>
      <p:sp>
        <p:nvSpPr>
          <p:cNvPr id="35" name="TextBox 34"/>
          <p:cNvSpPr txBox="1"/>
          <p:nvPr/>
        </p:nvSpPr>
        <p:spPr>
          <a:xfrm>
            <a:off x="8638633" y="1342647"/>
            <a:ext cx="370549" cy="830997"/>
          </a:xfrm>
          <a:prstGeom prst="rect">
            <a:avLst/>
          </a:prstGeom>
          <a:noFill/>
        </p:spPr>
        <p:txBody>
          <a:bodyPr wrap="square" rtlCol="0">
            <a:spAutoFit/>
          </a:bodyPr>
          <a:lstStyle/>
          <a:p>
            <a:pPr algn="ctr" defTabSz="914400" eaLnBrk="1" hangingPunct="1">
              <a:defRPr/>
            </a:pPr>
            <a:r>
              <a:rPr lang="en-US" sz="200" b="1" i="1" kern="0" dirty="0" smtClean="0">
                <a:solidFill>
                  <a:srgbClr val="000000"/>
                </a:solidFill>
                <a:latin typeface="Arial" panose="020B0604020202020204"/>
                <a:cs typeface="+mn-cs"/>
              </a:rPr>
              <a:t> </a:t>
            </a:r>
            <a:r>
              <a:rPr lang="en-US" sz="900" b="1" i="1" kern="0" dirty="0" smtClean="0">
                <a:solidFill>
                  <a:srgbClr val="000000"/>
                </a:solidFill>
                <a:latin typeface="Arial" panose="020B0604020202020204"/>
                <a:cs typeface="+mn-cs"/>
              </a:rPr>
              <a:t>P</a:t>
            </a: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r>
              <a:rPr lang="en-US" sz="900" b="1" i="1" kern="0" dirty="0" smtClean="0">
                <a:solidFill>
                  <a:srgbClr val="000000"/>
                </a:solidFill>
                <a:latin typeface="Arial" panose="020B0604020202020204"/>
                <a:cs typeface="+mn-cs"/>
              </a:rPr>
              <a:t>E</a:t>
            </a: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800" b="1" i="1" kern="0" dirty="0" smtClean="0">
              <a:solidFill>
                <a:srgbClr val="000000"/>
              </a:solidFill>
              <a:latin typeface="Arial" panose="020B0604020202020204"/>
              <a:cs typeface="+mn-cs"/>
            </a:endParaRPr>
          </a:p>
        </p:txBody>
      </p:sp>
      <p:sp>
        <p:nvSpPr>
          <p:cNvPr id="47" name="TextBox 46"/>
          <p:cNvSpPr txBox="1"/>
          <p:nvPr/>
        </p:nvSpPr>
        <p:spPr>
          <a:xfrm>
            <a:off x="5690887" y="1357972"/>
            <a:ext cx="370549" cy="2231380"/>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100" b="1" i="1" kern="0" dirty="0" smtClean="0">
              <a:solidFill>
                <a:srgbClr val="000000"/>
              </a:solidFill>
              <a:latin typeface="Arial" panose="020B0604020202020204"/>
              <a:cs typeface="+mn-cs"/>
            </a:endParaRPr>
          </a:p>
          <a:p>
            <a:pPr algn="ctr" defTabSz="914400" eaLnBrk="1" hangingPunct="1">
              <a:defRPr/>
            </a:pPr>
            <a:endParaRPr lang="en-US" sz="1300" b="1" i="1" kern="0" dirty="0" smtClean="0">
              <a:solidFill>
                <a:srgbClr val="000000"/>
              </a:solidFill>
              <a:latin typeface="Arial" panose="020B0604020202020204"/>
              <a:cs typeface="+mn-cs"/>
            </a:endParaRPr>
          </a:p>
          <a:p>
            <a:pPr algn="ctr" defTabSz="914400" eaLnBrk="1" hangingPunct="1">
              <a:defRPr/>
            </a:pPr>
            <a:endParaRPr lang="en-US" sz="1300" b="1" i="1" kern="0" dirty="0">
              <a:solidFill>
                <a:srgbClr val="000000"/>
              </a:solidFill>
              <a:latin typeface="Arial" panose="020B0604020202020204"/>
              <a:cs typeface="+mn-cs"/>
            </a:endParaRPr>
          </a:p>
          <a:p>
            <a:pPr algn="ctr" defTabSz="914400" eaLnBrk="1" hangingPunct="1">
              <a:defRPr/>
            </a:pPr>
            <a:endParaRPr lang="en-US" sz="13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4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39" name="TextBox 12"/>
          <p:cNvSpPr txBox="1">
            <a:spLocks noChangeArrowheads="1"/>
          </p:cNvSpPr>
          <p:nvPr/>
        </p:nvSpPr>
        <p:spPr bwMode="auto">
          <a:xfrm>
            <a:off x="147302" y="272090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1/19</a:t>
            </a:r>
            <a:endParaRPr lang="en-US" sz="1200" kern="0" dirty="0">
              <a:solidFill>
                <a:prstClr val="black"/>
              </a:solidFill>
              <a:cs typeface="+mn-cs"/>
            </a:endParaRPr>
          </a:p>
        </p:txBody>
      </p:sp>
      <p:sp>
        <p:nvSpPr>
          <p:cNvPr id="41" name="TextBox 40"/>
          <p:cNvSpPr txBox="1"/>
          <p:nvPr/>
        </p:nvSpPr>
        <p:spPr>
          <a:xfrm>
            <a:off x="7192934" y="3454097"/>
            <a:ext cx="370549" cy="461665"/>
          </a:xfrm>
          <a:prstGeom prst="rect">
            <a:avLst/>
          </a:prstGeom>
          <a:noFill/>
        </p:spPr>
        <p:txBody>
          <a:bodyPr wrap="square" rtlCol="0">
            <a:spAutoFit/>
          </a:bodyPr>
          <a:lstStyle/>
          <a:p>
            <a:pPr algn="ctr" defTabSz="914400" eaLnBrk="1" hangingPunct="1">
              <a:defRPr/>
            </a:pPr>
            <a:r>
              <a:rPr lang="en-US" sz="9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sp>
        <p:nvSpPr>
          <p:cNvPr id="40" name="TextBox 39"/>
          <p:cNvSpPr txBox="1"/>
          <p:nvPr/>
        </p:nvSpPr>
        <p:spPr>
          <a:xfrm>
            <a:off x="1290090" y="2229464"/>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42" name="TextBox 41"/>
          <p:cNvSpPr txBox="1"/>
          <p:nvPr/>
        </p:nvSpPr>
        <p:spPr>
          <a:xfrm>
            <a:off x="1286994" y="3028336"/>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44" name="TextBox 43"/>
          <p:cNvSpPr txBox="1"/>
          <p:nvPr/>
        </p:nvSpPr>
        <p:spPr>
          <a:xfrm rot="16200000">
            <a:off x="2680588" y="2475144"/>
            <a:ext cx="1172116" cy="246221"/>
          </a:xfrm>
          <a:prstGeom prst="rect">
            <a:avLst/>
          </a:prstGeom>
          <a:noFill/>
        </p:spPr>
        <p:txBody>
          <a:bodyPr wrap="none" rtlCol="0">
            <a:spAutoFit/>
          </a:bodyPr>
          <a:lstStyle/>
          <a:p>
            <a:pPr defTabSz="914400" eaLnBrk="1" fontAlgn="auto" hangingPunct="1">
              <a:spcBef>
                <a:spcPts val="0"/>
              </a:spcBef>
              <a:spcAft>
                <a:spcPts val="0"/>
              </a:spcAft>
            </a:pPr>
            <a:r>
              <a:rPr lang="en-US" sz="1000" i="1" dirty="0" smtClean="0">
                <a:solidFill>
                  <a:prstClr val="black"/>
                </a:solidFill>
                <a:latin typeface="Arial" panose="020B0604020202020204"/>
                <a:cs typeface="+mn-cs"/>
              </a:rPr>
              <a:t>CMM Release 2a</a:t>
            </a:r>
            <a:endParaRPr lang="en-US" sz="1000" i="1" dirty="0">
              <a:solidFill>
                <a:prstClr val="black"/>
              </a:solidFill>
              <a:latin typeface="Arial" panose="020B0604020202020204"/>
              <a:cs typeface="+mn-cs"/>
            </a:endParaRPr>
          </a:p>
        </p:txBody>
      </p:sp>
      <p:sp>
        <p:nvSpPr>
          <p:cNvPr id="45" name="Left Brace 44"/>
          <p:cNvSpPr/>
          <p:nvPr/>
        </p:nvSpPr>
        <p:spPr>
          <a:xfrm>
            <a:off x="3337858" y="2235909"/>
            <a:ext cx="153463" cy="67861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48" name="TextBox 12"/>
          <p:cNvSpPr txBox="1">
            <a:spLocks noChangeArrowheads="1"/>
          </p:cNvSpPr>
          <p:nvPr/>
        </p:nvSpPr>
        <p:spPr bwMode="auto">
          <a:xfrm>
            <a:off x="152400" y="330440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1/30</a:t>
            </a:r>
            <a:endParaRPr lang="en-US" sz="1200" kern="0" dirty="0">
              <a:solidFill>
                <a:prstClr val="black"/>
              </a:solidFill>
              <a:cs typeface="+mn-cs"/>
            </a:endParaRPr>
          </a:p>
        </p:txBody>
      </p:sp>
      <p:sp>
        <p:nvSpPr>
          <p:cNvPr id="49" name="TextBox 12"/>
          <p:cNvSpPr txBox="1">
            <a:spLocks noChangeArrowheads="1"/>
          </p:cNvSpPr>
          <p:nvPr/>
        </p:nvSpPr>
        <p:spPr bwMode="auto">
          <a:xfrm>
            <a:off x="3125537" y="4053815"/>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8/1</a:t>
            </a:r>
            <a:endParaRPr lang="en-US" sz="1200" kern="0" dirty="0">
              <a:solidFill>
                <a:prstClr val="black"/>
              </a:solidFill>
              <a:cs typeface="+mn-cs"/>
            </a:endParaRPr>
          </a:p>
        </p:txBody>
      </p:sp>
      <p:sp>
        <p:nvSpPr>
          <p:cNvPr id="50" name="TextBox 12"/>
          <p:cNvSpPr txBox="1">
            <a:spLocks noChangeArrowheads="1"/>
          </p:cNvSpPr>
          <p:nvPr/>
        </p:nvSpPr>
        <p:spPr bwMode="auto">
          <a:xfrm>
            <a:off x="6022848" y="19812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November</a:t>
            </a:r>
            <a:endParaRPr lang="en-US" sz="1200" kern="0" dirty="0">
              <a:solidFill>
                <a:prstClr val="black"/>
              </a:solidFill>
              <a:cs typeface="+mn-cs"/>
            </a:endParaRPr>
          </a:p>
        </p:txBody>
      </p:sp>
      <p:sp>
        <p:nvSpPr>
          <p:cNvPr id="56" name="TextBox 12"/>
          <p:cNvSpPr txBox="1">
            <a:spLocks noChangeArrowheads="1"/>
          </p:cNvSpPr>
          <p:nvPr/>
        </p:nvSpPr>
        <p:spPr bwMode="auto">
          <a:xfrm>
            <a:off x="4488291" y="3717679"/>
            <a:ext cx="1683909"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RIOO – 9/3</a:t>
            </a:r>
          </a:p>
          <a:p>
            <a:pPr algn="ctr" defTabSz="914400" eaLnBrk="1" hangingPunct="1">
              <a:defRPr/>
            </a:pPr>
            <a:r>
              <a:rPr lang="en-US" sz="900" b="0" kern="0" dirty="0" smtClean="0">
                <a:solidFill>
                  <a:prstClr val="black"/>
                </a:solidFill>
                <a:cs typeface="+mn-cs"/>
              </a:rPr>
              <a:t>RARF Go-Live - View/Update</a:t>
            </a:r>
            <a:endParaRPr lang="en-US" sz="900" b="0" kern="0" dirty="0">
              <a:solidFill>
                <a:prstClr val="black"/>
              </a:solidFill>
              <a:cs typeface="+mn-cs"/>
            </a:endParaRPr>
          </a:p>
        </p:txBody>
      </p:sp>
      <p:sp>
        <p:nvSpPr>
          <p:cNvPr id="58" name="TextBox 57"/>
          <p:cNvSpPr txBox="1"/>
          <p:nvPr/>
        </p:nvSpPr>
        <p:spPr>
          <a:xfrm>
            <a:off x="1293429" y="4206145"/>
            <a:ext cx="370549" cy="877163"/>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3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57" name="TextBox 56"/>
          <p:cNvSpPr txBox="1"/>
          <p:nvPr/>
        </p:nvSpPr>
        <p:spPr>
          <a:xfrm>
            <a:off x="2778095" y="1357405"/>
            <a:ext cx="370549" cy="1154162"/>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000" b="1" i="1" kern="0" dirty="0">
              <a:solidFill>
                <a:srgbClr val="000000"/>
              </a:solidFill>
              <a:latin typeface="Wingdings" panose="05000000000000000000" pitchFamily="2" charset="2"/>
              <a:cs typeface="+mn-cs"/>
            </a:endParaRPr>
          </a:p>
          <a:p>
            <a:pPr algn="ctr" defTabSz="914400" eaLnBrk="1" hangingPunct="1">
              <a:defRPr/>
            </a:pPr>
            <a:endParaRPr lang="en-US" sz="5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700" b="1" i="1" kern="0" dirty="0">
              <a:solidFill>
                <a:srgbClr val="000000"/>
              </a:solidFill>
              <a:latin typeface="Arial" panose="020B0604020202020204"/>
              <a:cs typeface="+mn-cs"/>
            </a:endParaRPr>
          </a:p>
        </p:txBody>
      </p:sp>
      <p:sp>
        <p:nvSpPr>
          <p:cNvPr id="61" name="TextBox 12"/>
          <p:cNvSpPr txBox="1">
            <a:spLocks noChangeArrowheads="1"/>
          </p:cNvSpPr>
          <p:nvPr/>
        </p:nvSpPr>
        <p:spPr bwMode="auto">
          <a:xfrm>
            <a:off x="1590676" y="3906683"/>
            <a:ext cx="15179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5</a:t>
            </a:r>
            <a:r>
              <a:rPr lang="en-US" sz="1200" dirty="0" smtClean="0">
                <a:solidFill>
                  <a:prstClr val="black"/>
                </a:solidFill>
                <a:cs typeface="+mn-cs"/>
              </a:rPr>
              <a:t>/1</a:t>
            </a:r>
            <a:endParaRPr lang="en-US" sz="1200" kern="0" dirty="0">
              <a:solidFill>
                <a:prstClr val="black"/>
              </a:solidFill>
              <a:cs typeface="+mn-cs"/>
            </a:endParaRPr>
          </a:p>
        </p:txBody>
      </p:sp>
      <p:sp>
        <p:nvSpPr>
          <p:cNvPr id="62" name="TextBox 61"/>
          <p:cNvSpPr txBox="1"/>
          <p:nvPr/>
        </p:nvSpPr>
        <p:spPr>
          <a:xfrm>
            <a:off x="2807981" y="4206145"/>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63" name="TextBox 12"/>
          <p:cNvSpPr txBox="1">
            <a:spLocks noChangeArrowheads="1"/>
          </p:cNvSpPr>
          <p:nvPr/>
        </p:nvSpPr>
        <p:spPr bwMode="auto">
          <a:xfrm>
            <a:off x="3120074" y="3238212"/>
            <a:ext cx="145192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7/1</a:t>
            </a:r>
            <a:endParaRPr lang="en-US" sz="1200" kern="0" dirty="0">
              <a:solidFill>
                <a:prstClr val="black"/>
              </a:solidFill>
              <a:cs typeface="+mn-cs"/>
            </a:endParaRPr>
          </a:p>
        </p:txBody>
      </p:sp>
      <p:sp>
        <p:nvSpPr>
          <p:cNvPr id="66" name="TextBox 65"/>
          <p:cNvSpPr txBox="1"/>
          <p:nvPr/>
        </p:nvSpPr>
        <p:spPr>
          <a:xfrm>
            <a:off x="4272610" y="1346426"/>
            <a:ext cx="370549" cy="1154162"/>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000" b="1" i="1" kern="0" dirty="0">
              <a:solidFill>
                <a:srgbClr val="000000"/>
              </a:solidFill>
              <a:latin typeface="Wingdings" panose="05000000000000000000" pitchFamily="2" charset="2"/>
              <a:cs typeface="+mn-cs"/>
            </a:endParaRPr>
          </a:p>
          <a:p>
            <a:pPr algn="ctr" defTabSz="914400" eaLnBrk="1" hangingPunct="1">
              <a:defRPr/>
            </a:pPr>
            <a:endParaRPr lang="en-US" sz="5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700" b="1" i="1" kern="0" dirty="0">
              <a:solidFill>
                <a:srgbClr val="000000"/>
              </a:solidFill>
              <a:latin typeface="Arial" panose="020B0604020202020204"/>
              <a:cs typeface="+mn-cs"/>
            </a:endParaRPr>
          </a:p>
        </p:txBody>
      </p:sp>
      <p:sp>
        <p:nvSpPr>
          <p:cNvPr id="67" name="TextBox 66"/>
          <p:cNvSpPr txBox="1"/>
          <p:nvPr/>
        </p:nvSpPr>
        <p:spPr>
          <a:xfrm>
            <a:off x="4278454" y="2462630"/>
            <a:ext cx="370549" cy="677108"/>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p:txBody>
      </p:sp>
      <p:sp>
        <p:nvSpPr>
          <p:cNvPr id="68" name="TextBox 67"/>
          <p:cNvSpPr txBox="1"/>
          <p:nvPr/>
        </p:nvSpPr>
        <p:spPr>
          <a:xfrm>
            <a:off x="4224084" y="3566683"/>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64" name="TextBox 63"/>
          <p:cNvSpPr txBox="1"/>
          <p:nvPr/>
        </p:nvSpPr>
        <p:spPr>
          <a:xfrm>
            <a:off x="5704481" y="1381119"/>
            <a:ext cx="370549" cy="64633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p:txBody>
      </p:sp>
      <p:sp>
        <p:nvSpPr>
          <p:cNvPr id="72" name="TextBox 71"/>
          <p:cNvSpPr txBox="1"/>
          <p:nvPr/>
        </p:nvSpPr>
        <p:spPr>
          <a:xfrm>
            <a:off x="4221480" y="4323695"/>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65" name="TextBox 64"/>
          <p:cNvSpPr txBox="1"/>
          <p:nvPr/>
        </p:nvSpPr>
        <p:spPr>
          <a:xfrm>
            <a:off x="5670464" y="4124992"/>
            <a:ext cx="370549" cy="64633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p:txBody>
      </p:sp>
      <p:sp>
        <p:nvSpPr>
          <p:cNvPr id="46" name="TextBox 12"/>
          <p:cNvSpPr txBox="1">
            <a:spLocks noChangeArrowheads="1"/>
          </p:cNvSpPr>
          <p:nvPr/>
        </p:nvSpPr>
        <p:spPr bwMode="auto">
          <a:xfrm>
            <a:off x="4567272" y="235451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10/1</a:t>
            </a:r>
            <a:endParaRPr lang="en-US" sz="1200" kern="0" dirty="0">
              <a:solidFill>
                <a:prstClr val="black"/>
              </a:solidFill>
              <a:cs typeface="+mn-cs"/>
            </a:endParaRPr>
          </a:p>
        </p:txBody>
      </p:sp>
      <p:sp>
        <p:nvSpPr>
          <p:cNvPr id="59" name="TextBox 58"/>
          <p:cNvSpPr txBox="1"/>
          <p:nvPr/>
        </p:nvSpPr>
        <p:spPr>
          <a:xfrm>
            <a:off x="5698767" y="2624308"/>
            <a:ext cx="370549" cy="64633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dirty="0" smtClean="0">
                <a:solidFill>
                  <a:prstClr val="black"/>
                </a:solidFill>
                <a:latin typeface="Wingdings" panose="05000000000000000000" pitchFamily="2" charset="2"/>
                <a:cs typeface="+mn-cs"/>
              </a:rPr>
              <a:t> </a:t>
            </a:r>
            <a:endParaRPr lang="en-US" sz="1200" dirty="0" smtClean="0">
              <a:solidFill>
                <a:prstClr val="black"/>
              </a:solidFill>
              <a:latin typeface="Wingdings" panose="05000000000000000000" pitchFamily="2" charset="2"/>
              <a:cs typeface="+mn-cs"/>
            </a:endParaRPr>
          </a:p>
        </p:txBody>
      </p:sp>
      <p:cxnSp>
        <p:nvCxnSpPr>
          <p:cNvPr id="60" name="Straight Arrow Connector 59"/>
          <p:cNvCxnSpPr/>
          <p:nvPr/>
        </p:nvCxnSpPr>
        <p:spPr>
          <a:xfrm flipH="1">
            <a:off x="7620429" y="2744448"/>
            <a:ext cx="449587" cy="9107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7266069" y="2550532"/>
            <a:ext cx="811131" cy="187022"/>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36591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2021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25</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190999"/>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2/6 – 2/8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4/3 – 4/5</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5/29 – 5/31</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8/7 – 8/9</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10/15 – 10/17</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rgbClr val="FF0000"/>
                          </a:solidFill>
                          <a:effectLst/>
                          <a:latin typeface="Arial" charset="0"/>
                          <a:ea typeface="+mn-ea"/>
                          <a:cs typeface="+mn-cs"/>
                        </a:rPr>
                        <a:t>12/11 – 12/14</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NPRR974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NPRR978</a:t>
                      </a:r>
                      <a:r>
                        <a:rPr kumimoji="0" lang="en-US" sz="900" b="0" i="0" u="none" strike="noStrike" cap="none" normalizeH="0" baseline="0" dirty="0" smtClean="0">
                          <a:ln>
                            <a:noFill/>
                          </a:ln>
                          <a:solidFill>
                            <a:schemeClr val="tx1"/>
                          </a:solidFill>
                          <a:effectLst/>
                          <a:latin typeface="Courier New" pitchFamily="49" charset="0"/>
                        </a:rPr>
                        <a:t>(c)</a:t>
                      </a:r>
                      <a:endParaRPr kumimoji="0" lang="en-US" sz="11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NOGRR195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NPRR1043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NPRR829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NPRR1006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NPRR974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NPRR1019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(b)</a:t>
                      </a: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smtClean="0">
                          <a:ln>
                            <a:noFill/>
                          </a:ln>
                          <a:solidFill>
                            <a:schemeClr val="tx1"/>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rgbClr val="FF0000"/>
                          </a:solidFill>
                          <a:effectLst/>
                          <a:latin typeface="Courier New" pitchFamily="49" charset="0"/>
                          <a:ea typeface="+mn-ea"/>
                          <a:cs typeface="+mn-cs"/>
                        </a:rPr>
                        <a:t>NPRR1015</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NPRR863</a:t>
                      </a:r>
                      <a:r>
                        <a:rPr kumimoji="0" lang="en-US" sz="800" b="0" i="0" u="none" strike="noStrike" kern="1200" cap="none" normalizeH="0" baseline="0" dirty="0" smtClean="0">
                          <a:ln>
                            <a:noFill/>
                          </a:ln>
                          <a:solidFill>
                            <a:schemeClr val="tx1"/>
                          </a:solidFill>
                          <a:effectLst/>
                          <a:latin typeface="Courier New" pitchFamily="49" charset="0"/>
                          <a:ea typeface="+mn-ea"/>
                          <a:cs typeface="+mn-cs"/>
                        </a:rPr>
                        <a:t> </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ECRS</a:t>
                      </a: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rgbClr val="FF0000"/>
                          </a:solidFill>
                          <a:effectLst/>
                          <a:latin typeface="Courier New" pitchFamily="49" charset="0"/>
                          <a:ea typeface="+mn-ea"/>
                          <a:cs typeface="+mn-cs"/>
                        </a:rPr>
                        <a:t>NPRR1015</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8" name="TextBox 21"/>
          <p:cNvSpPr txBox="1">
            <a:spLocks noChangeArrowheads="1"/>
          </p:cNvSpPr>
          <p:nvPr/>
        </p:nvSpPr>
        <p:spPr bwMode="auto">
          <a:xfrm>
            <a:off x="6494178" y="5606014"/>
            <a:ext cx="2485392" cy="338554"/>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NPRR978(c) </a:t>
            </a:r>
            <a:r>
              <a:rPr lang="en-US" sz="800" b="0" kern="0" dirty="0">
                <a:solidFill>
                  <a:prstClr val="black"/>
                </a:solidFill>
                <a:cs typeface="+mn-cs"/>
              </a:rPr>
              <a:t>– </a:t>
            </a:r>
            <a:r>
              <a:rPr lang="en-US" sz="800" b="0" kern="0" dirty="0" smtClean="0">
                <a:solidFill>
                  <a:prstClr val="black"/>
                </a:solidFill>
                <a:cs typeface="+mn-cs"/>
              </a:rPr>
              <a:t>Final </a:t>
            </a:r>
            <a:r>
              <a:rPr lang="en-US" sz="800" b="0" kern="0" dirty="0">
                <a:solidFill>
                  <a:prstClr val="black"/>
                </a:solidFill>
                <a:cs typeface="+mn-cs"/>
              </a:rPr>
              <a:t>report </a:t>
            </a:r>
            <a:r>
              <a:rPr lang="en-US" sz="800" b="0" kern="0" dirty="0" smtClean="0">
                <a:solidFill>
                  <a:prstClr val="black"/>
                </a:solidFill>
                <a:cs typeface="+mn-cs"/>
              </a:rPr>
              <a:t>changes</a:t>
            </a:r>
            <a:endParaRPr lang="en-US" sz="800" b="0" kern="0" dirty="0">
              <a:solidFill>
                <a:prstClr val="black"/>
              </a:solidFill>
              <a:cs typeface="+mn-cs"/>
            </a:endParaRPr>
          </a:p>
          <a:p>
            <a:pPr defTabSz="914400" eaLnBrk="1" hangingPunct="1">
              <a:defRPr/>
            </a:pPr>
            <a:r>
              <a:rPr lang="en-US" sz="800" b="0" kern="0" dirty="0" smtClean="0">
                <a:solidFill>
                  <a:prstClr val="black"/>
                </a:solidFill>
                <a:cs typeface="+mn-cs"/>
              </a:rPr>
              <a:t>SCR781(b) </a:t>
            </a:r>
            <a:r>
              <a:rPr lang="en-US" sz="800" b="0" kern="0" dirty="0">
                <a:solidFill>
                  <a:prstClr val="black"/>
                </a:solidFill>
                <a:cs typeface="+mn-cs"/>
              </a:rPr>
              <a:t>– </a:t>
            </a:r>
            <a:r>
              <a:rPr lang="en-US" sz="800" b="0" kern="0" dirty="0" smtClean="0">
                <a:solidFill>
                  <a:prstClr val="black"/>
                </a:solidFill>
                <a:cs typeface="+mn-cs"/>
              </a:rPr>
              <a:t>“Add” capability</a:t>
            </a:r>
          </a:p>
        </p:txBody>
      </p:sp>
      <p:graphicFrame>
        <p:nvGraphicFramePr>
          <p:cNvPr id="38" name="Table 37"/>
          <p:cNvGraphicFramePr>
            <a:graphicFrameLocks noGrp="1"/>
          </p:cNvGraphicFramePr>
          <p:nvPr>
            <p:extLst/>
          </p:nvPr>
        </p:nvGraphicFramePr>
        <p:xfrm>
          <a:off x="176358" y="5047856"/>
          <a:ext cx="8803212" cy="464820"/>
        </p:xfrm>
        <a:graphic>
          <a:graphicData uri="http://schemas.openxmlformats.org/drawingml/2006/table">
            <a:tbl>
              <a:tblPr firstRow="1" bandRow="1"/>
              <a:tblGrid>
                <a:gridCol w="1002739"/>
                <a:gridCol w="1993803"/>
                <a:gridCol w="5806670"/>
              </a:tblGrid>
              <a:tr h="196622">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2019 / 2020 / 2021</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v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800" b="0"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baseline="0" dirty="0" smtClean="0">
                          <a:solidFill>
                            <a:schemeClr val="tx1"/>
                          </a:solidFill>
                        </a:rPr>
                        <a:t>NPRR825(b), NPRR867, NPRR841</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kern="1200" baseline="0" dirty="0" smtClean="0">
                          <a:solidFill>
                            <a:schemeClr val="tx1"/>
                          </a:solidFill>
                          <a:latin typeface="+mn-lt"/>
                          <a:ea typeface="+mn-ea"/>
                          <a:cs typeface="+mn-cs"/>
                        </a:rPr>
                        <a:t>RRs: 826, 857, 879, 885, 918, 935(b), 936, 939, 941, 965, 1020, 1030, PGRR066, SCR799, SCR800, SCR805</a:t>
                      </a:r>
                      <a:endParaRPr lang="en-US" sz="800" b="0" strike="sngStrike" kern="1200" baseline="0" dirty="0">
                        <a:solidFill>
                          <a:schemeClr val="tx1"/>
                        </a:solidFill>
                        <a:latin typeface="+mn-lt"/>
                        <a:ea typeface="+mn-ea"/>
                        <a:cs typeface="+mn-cs"/>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17" name="TextBox 16"/>
          <p:cNvSpPr txBox="1"/>
          <p:nvPr/>
        </p:nvSpPr>
        <p:spPr>
          <a:xfrm>
            <a:off x="1271547" y="1356405"/>
            <a:ext cx="370549" cy="846386"/>
          </a:xfrm>
          <a:prstGeom prst="rect">
            <a:avLst/>
          </a:prstGeom>
          <a:noFill/>
        </p:spPr>
        <p:txBody>
          <a:bodyPr wrap="square" rtlCol="0">
            <a:spAutoFit/>
          </a:bodyPr>
          <a:lstStyle/>
          <a:p>
            <a:pPr algn="ctr" defTabSz="914400" eaLnBrk="1" hangingPunct="1">
              <a:defRPr/>
            </a:pPr>
            <a:r>
              <a:rPr lang="en-US" sz="200" b="1" i="1" kern="0" dirty="0" smtClean="0">
                <a:solidFill>
                  <a:srgbClr val="000000"/>
                </a:solidFill>
                <a:latin typeface="Arial" panose="020B0604020202020204"/>
                <a:cs typeface="+mn-cs"/>
              </a:rPr>
              <a:t> </a:t>
            </a:r>
            <a:r>
              <a:rPr lang="en-US" sz="1000" b="1" i="1" kern="0" dirty="0" smtClean="0">
                <a:solidFill>
                  <a:srgbClr val="000000"/>
                </a:solidFill>
                <a:latin typeface="Arial" panose="020B0604020202020204"/>
                <a:cs typeface="+mn-cs"/>
              </a:rPr>
              <a:t>P</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1000" b="1" i="1" kern="0" dirty="0" smtClean="0">
              <a:solidFill>
                <a:srgbClr val="000000"/>
              </a:solidFill>
              <a:latin typeface="Arial" panose="020B0604020202020204"/>
              <a:cs typeface="+mn-cs"/>
            </a:endParaRPr>
          </a:p>
        </p:txBody>
      </p:sp>
      <p:sp>
        <p:nvSpPr>
          <p:cNvPr id="19" name="TextBox 18"/>
          <p:cNvSpPr txBox="1"/>
          <p:nvPr/>
        </p:nvSpPr>
        <p:spPr>
          <a:xfrm>
            <a:off x="4261749" y="1355698"/>
            <a:ext cx="370549" cy="209288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p:txBody>
      </p:sp>
      <p:sp>
        <p:nvSpPr>
          <p:cNvPr id="20" name="TextBox 19"/>
          <p:cNvSpPr txBox="1"/>
          <p:nvPr/>
        </p:nvSpPr>
        <p:spPr>
          <a:xfrm>
            <a:off x="2798047" y="1355698"/>
            <a:ext cx="370549" cy="1369606"/>
          </a:xfrm>
          <a:prstGeom prst="rect">
            <a:avLst/>
          </a:prstGeom>
          <a:noFill/>
        </p:spPr>
        <p:txBody>
          <a:bodyPr wrap="square" rtlCol="0">
            <a:spAutoFit/>
          </a:bodyPr>
          <a:lstStyle/>
          <a:p>
            <a:pPr algn="ctr" defTabSz="914400" eaLnBrk="1" hangingPunct="1">
              <a:defRPr/>
            </a:pPr>
            <a:r>
              <a:rPr lang="en-US" sz="105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50" b="1" i="1" kern="0" dirty="0" smtClean="0">
                <a:solidFill>
                  <a:srgbClr val="000000"/>
                </a:solidFill>
                <a:latin typeface="Arial" panose="020B0604020202020204"/>
                <a:cs typeface="+mn-cs"/>
              </a:rPr>
              <a:t>E</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21" name="TextBox 20"/>
          <p:cNvSpPr txBox="1"/>
          <p:nvPr/>
        </p:nvSpPr>
        <p:spPr>
          <a:xfrm>
            <a:off x="4137594" y="2703742"/>
            <a:ext cx="513918" cy="184666"/>
          </a:xfrm>
          <a:prstGeom prst="rect">
            <a:avLst/>
          </a:prstGeom>
          <a:noFill/>
        </p:spPr>
        <p:txBody>
          <a:bodyPr wrap="square" rtlCol="0">
            <a:spAutoFit/>
          </a:bodyPr>
          <a:lstStyle/>
          <a:p>
            <a:pPr algn="ctr" defTabSz="914400" eaLnBrk="1" hangingPunct="1">
              <a:defRPr/>
            </a:pPr>
            <a:r>
              <a:rPr lang="en-US" sz="600" b="1" i="1" kern="0" dirty="0" smtClean="0">
                <a:solidFill>
                  <a:srgbClr val="000000"/>
                </a:solidFill>
                <a:latin typeface="Arial" panose="020B0604020202020204"/>
                <a:cs typeface="+mn-cs"/>
              </a:rPr>
              <a:t>On Hold</a:t>
            </a:r>
          </a:p>
        </p:txBody>
      </p:sp>
      <p:sp>
        <p:nvSpPr>
          <p:cNvPr id="22" name="TextBox 12"/>
          <p:cNvSpPr txBox="1">
            <a:spLocks noChangeArrowheads="1"/>
          </p:cNvSpPr>
          <p:nvPr/>
        </p:nvSpPr>
        <p:spPr bwMode="auto">
          <a:xfrm>
            <a:off x="7467095" y="4122332"/>
            <a:ext cx="151662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2024 Go-Lives</a:t>
            </a:r>
            <a:endParaRPr lang="en-US" sz="1200" b="0" kern="0" dirty="0">
              <a:solidFill>
                <a:prstClr val="black"/>
              </a:solidFill>
              <a:cs typeface="+mn-cs"/>
            </a:endParaRPr>
          </a:p>
        </p:txBody>
      </p:sp>
      <p:sp>
        <p:nvSpPr>
          <p:cNvPr id="23" name="TextBox 12"/>
          <p:cNvSpPr txBox="1">
            <a:spLocks noChangeArrowheads="1"/>
          </p:cNvSpPr>
          <p:nvPr/>
        </p:nvSpPr>
        <p:spPr bwMode="auto">
          <a:xfrm>
            <a:off x="5779911" y="3541910"/>
            <a:ext cx="1964247"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RIOO – Q4 2021</a:t>
            </a:r>
          </a:p>
          <a:p>
            <a:pPr algn="ctr" defTabSz="914400" eaLnBrk="1" hangingPunct="1">
              <a:defRPr/>
            </a:pPr>
            <a:r>
              <a:rPr lang="en-US" sz="900" b="0" kern="0" dirty="0" smtClean="0">
                <a:solidFill>
                  <a:prstClr val="black"/>
                </a:solidFill>
                <a:cs typeface="+mn-cs"/>
              </a:rPr>
              <a:t>RARF Add Functionality Go-Live</a:t>
            </a:r>
            <a:endParaRPr lang="en-US" sz="900" b="0" kern="0" dirty="0">
              <a:solidFill>
                <a:prstClr val="black"/>
              </a:solidFill>
              <a:cs typeface="+mn-cs"/>
            </a:endParaRPr>
          </a:p>
        </p:txBody>
      </p:sp>
      <p:sp>
        <p:nvSpPr>
          <p:cNvPr id="25" name="TextBox 12"/>
          <p:cNvSpPr txBox="1">
            <a:spLocks noChangeArrowheads="1"/>
          </p:cNvSpPr>
          <p:nvPr/>
        </p:nvSpPr>
        <p:spPr bwMode="auto">
          <a:xfrm>
            <a:off x="7467095" y="2771001"/>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TBD Go-Live</a:t>
            </a:r>
            <a:endParaRPr lang="en-US" sz="1200" b="0" kern="0" dirty="0">
              <a:solidFill>
                <a:prstClr val="black"/>
              </a:solidFill>
              <a:cs typeface="+mn-cs"/>
            </a:endParaRPr>
          </a:p>
        </p:txBody>
      </p:sp>
      <p:sp>
        <p:nvSpPr>
          <p:cNvPr id="26" name="TextBox 25"/>
          <p:cNvSpPr txBox="1"/>
          <p:nvPr/>
        </p:nvSpPr>
        <p:spPr>
          <a:xfrm>
            <a:off x="7162800" y="3988713"/>
            <a:ext cx="370549" cy="44627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cxnSp>
        <p:nvCxnSpPr>
          <p:cNvPr id="27" name="Straight Arrow Connector 26"/>
          <p:cNvCxnSpPr/>
          <p:nvPr/>
        </p:nvCxnSpPr>
        <p:spPr>
          <a:xfrm flipH="1" flipV="1">
            <a:off x="886801" y="2222773"/>
            <a:ext cx="1070015" cy="12258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1"/>
          <p:cNvSpPr txBox="1">
            <a:spLocks noChangeArrowheads="1"/>
          </p:cNvSpPr>
          <p:nvPr/>
        </p:nvSpPr>
        <p:spPr bwMode="auto">
          <a:xfrm>
            <a:off x="1642096" y="2669373"/>
            <a:ext cx="1294626" cy="215444"/>
          </a:xfrm>
          <a:prstGeom prst="rect">
            <a:avLst/>
          </a:prstGeom>
          <a:solidFill>
            <a:schemeClr val="bg1"/>
          </a:solidFill>
          <a:ln w="9525">
            <a:no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Pending Board approval</a:t>
            </a:r>
          </a:p>
        </p:txBody>
      </p:sp>
      <p:cxnSp>
        <p:nvCxnSpPr>
          <p:cNvPr id="31" name="Straight Arrow Connector 30"/>
          <p:cNvCxnSpPr>
            <a:stCxn id="28" idx="0"/>
          </p:cNvCxnSpPr>
          <p:nvPr/>
        </p:nvCxnSpPr>
        <p:spPr>
          <a:xfrm flipV="1">
            <a:off x="2289409" y="2446789"/>
            <a:ext cx="88660" cy="2225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1956816" y="2625584"/>
            <a:ext cx="1431117" cy="822995"/>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sp>
        <p:nvSpPr>
          <p:cNvPr id="36" name="TextBox 13"/>
          <p:cNvSpPr txBox="1">
            <a:spLocks noChangeArrowheads="1"/>
          </p:cNvSpPr>
          <p:nvPr/>
        </p:nvSpPr>
        <p:spPr bwMode="auto">
          <a:xfrm>
            <a:off x="493936" y="4245329"/>
            <a:ext cx="3821030" cy="246221"/>
          </a:xfrm>
          <a:prstGeom prst="rect">
            <a:avLst/>
          </a:prstGeom>
          <a:solidFill>
            <a:srgbClr val="A1D8FD"/>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000000"/>
                </a:solidFill>
                <a:cs typeface="+mn-cs"/>
              </a:rPr>
              <a:t>2021 Release Dates are still being finalized</a:t>
            </a:r>
            <a:endParaRPr lang="en-US" sz="1000" i="1" kern="0" dirty="0">
              <a:solidFill>
                <a:srgbClr val="000000"/>
              </a:solidFill>
              <a:cs typeface="+mn-cs"/>
            </a:endParaRPr>
          </a:p>
        </p:txBody>
      </p:sp>
    </p:spTree>
    <p:extLst>
      <p:ext uri="{BB962C8B-B14F-4D97-AF65-F5344CB8AC3E}">
        <p14:creationId xmlns:p14="http://schemas.microsoft.com/office/powerpoint/2010/main" val="32633570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59308" y="695939"/>
            <a:ext cx="8605601"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a:t>Revision Requests Recommended for Approval by PRS – Unopposed with Impacts (Vote</a:t>
            </a:r>
            <a:r>
              <a:rPr lang="en-US" dirty="0" smtClean="0"/>
              <a:t>):</a:t>
            </a:r>
          </a:p>
          <a:p>
            <a:pPr lvl="0"/>
            <a:r>
              <a:rPr lang="en-US" b="0" dirty="0" smtClean="0"/>
              <a:t>NPRR1007</a:t>
            </a:r>
            <a:r>
              <a:rPr lang="en-US" b="0" dirty="0"/>
              <a:t>, RTC – NP 3: Management Activities for the ERCOT System – URGENT [ERCOT]</a:t>
            </a:r>
          </a:p>
          <a:p>
            <a:pPr lvl="0"/>
            <a:r>
              <a:rPr lang="en-US" b="0" dirty="0" smtClean="0"/>
              <a:t>NPRR1008</a:t>
            </a:r>
            <a:r>
              <a:rPr lang="en-US" b="0" dirty="0"/>
              <a:t>, RTC – NP 4: Day-Ahead Operations – URGENT [ERCOT]</a:t>
            </a:r>
          </a:p>
          <a:p>
            <a:pPr lvl="0"/>
            <a:r>
              <a:rPr lang="en-US" b="0" dirty="0" smtClean="0"/>
              <a:t>NPRR1009</a:t>
            </a:r>
            <a:r>
              <a:rPr lang="en-US" b="0" dirty="0"/>
              <a:t>, RTC – NP 5: Transmission Security Analysis and Reliability Unit Commitment – URGENT [ERCOT]</a:t>
            </a:r>
          </a:p>
          <a:p>
            <a:pPr lvl="0"/>
            <a:r>
              <a:rPr lang="en-US" b="0" dirty="0" smtClean="0"/>
              <a:t>NPRR1010</a:t>
            </a:r>
            <a:r>
              <a:rPr lang="en-US" b="0" dirty="0"/>
              <a:t>, RTC – NP 6: Adjustment Period and Real-Time Operations – URGENT [ERCOT]</a:t>
            </a:r>
          </a:p>
          <a:p>
            <a:pPr lvl="0"/>
            <a:r>
              <a:rPr lang="en-US" b="0" dirty="0" smtClean="0"/>
              <a:t>NPRR1011</a:t>
            </a:r>
            <a:r>
              <a:rPr lang="en-US" b="0" dirty="0"/>
              <a:t>, RTC – NP 8: Performance Monitoring – URGENT [ERCOT]</a:t>
            </a:r>
          </a:p>
          <a:p>
            <a:pPr lvl="0"/>
            <a:r>
              <a:rPr lang="en-US" b="0" dirty="0" smtClean="0"/>
              <a:t>NPRR1012</a:t>
            </a:r>
            <a:r>
              <a:rPr lang="en-US" b="0" dirty="0"/>
              <a:t>, RTC – NP 9: Settlement and Billing – URGENT [ERCOT]</a:t>
            </a:r>
          </a:p>
          <a:p>
            <a:pPr lvl="0"/>
            <a:r>
              <a:rPr lang="en-US" b="0" dirty="0" smtClean="0"/>
              <a:t>NPRR1013</a:t>
            </a:r>
            <a:r>
              <a:rPr lang="en-US" b="0" dirty="0"/>
              <a:t>, RTC – NP 1, 2, 16, and 25: Overview, Definitions and Acronyms, Registration and Qualification of Market Participants, and Market Suspension and Restart – URGENT [ERCOT]</a:t>
            </a:r>
          </a:p>
          <a:p>
            <a:pPr lvl="1"/>
            <a:r>
              <a:rPr lang="en-US" dirty="0" smtClean="0"/>
              <a:t>IA</a:t>
            </a:r>
            <a:r>
              <a:rPr lang="en-US" dirty="0"/>
              <a:t>: Between </a:t>
            </a:r>
            <a:r>
              <a:rPr lang="en-US" dirty="0" smtClean="0"/>
              <a:t>$50M and $55M</a:t>
            </a:r>
            <a:r>
              <a:rPr lang="en-US" dirty="0"/>
              <a:t>	</a:t>
            </a:r>
            <a:r>
              <a:rPr lang="en-US" dirty="0" smtClean="0"/>
              <a:t>		Priority </a:t>
            </a:r>
            <a:r>
              <a:rPr lang="en-US" dirty="0"/>
              <a:t>2020; Rank </a:t>
            </a:r>
            <a:r>
              <a:rPr lang="en-US" dirty="0" smtClean="0"/>
              <a:t>235</a:t>
            </a:r>
            <a:endParaRPr lang="en-US" i="1" dirty="0"/>
          </a:p>
          <a:p>
            <a:pPr marL="0" indent="0" eaLnBrk="1">
              <a:spcBef>
                <a:spcPts val="300"/>
              </a:spcBef>
              <a:spcAft>
                <a:spcPts val="300"/>
              </a:spcAft>
              <a:buNone/>
              <a:defRPr/>
            </a:pPr>
            <a:endParaRPr lang="en-US" sz="1600" i="1" dirty="0" smtClean="0"/>
          </a:p>
          <a:p>
            <a:pPr marL="0" indent="0" eaLnBrk="1">
              <a:spcBef>
                <a:spcPts val="300"/>
              </a:spcBef>
              <a:spcAft>
                <a:spcPts val="300"/>
              </a:spcAft>
              <a:buNone/>
              <a:defRPr/>
            </a:pPr>
            <a:endParaRPr lang="en-US" sz="1600" i="1"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extLst>
      <p:ext uri="{BB962C8B-B14F-4D97-AF65-F5344CB8AC3E}">
        <p14:creationId xmlns:p14="http://schemas.microsoft.com/office/powerpoint/2010/main" val="23391091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87103"/>
            <a:ext cx="8341506" cy="5352385"/>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a:t>Revision Requests Recommended for Approval by PRS – Unopposed with Impacts (Vote</a:t>
            </a:r>
            <a:r>
              <a:rPr lang="en-US" dirty="0" smtClean="0"/>
              <a:t>):</a:t>
            </a:r>
          </a:p>
          <a:p>
            <a:pPr lvl="0"/>
            <a:endParaRPr lang="en-US" b="0" dirty="0" smtClean="0"/>
          </a:p>
          <a:p>
            <a:pPr lvl="0"/>
            <a:r>
              <a:rPr lang="en-US" b="0" dirty="0" smtClean="0"/>
              <a:t>NPRR1026</a:t>
            </a:r>
            <a:r>
              <a:rPr lang="en-US" b="0" dirty="0"/>
              <a:t>, BESTF-7 Self-Limiting Facilities [ERCOT]</a:t>
            </a:r>
          </a:p>
          <a:p>
            <a:pPr lvl="1"/>
            <a:r>
              <a:rPr lang="en-US" dirty="0"/>
              <a:t>IA: Between $200k and $250k	Priority 2020; Rank 3010</a:t>
            </a:r>
          </a:p>
          <a:p>
            <a:pPr lvl="0"/>
            <a:endParaRPr lang="en-US" b="0" dirty="0" smtClean="0"/>
          </a:p>
          <a:p>
            <a:pPr lvl="0"/>
            <a:r>
              <a:rPr lang="en-US" b="0" dirty="0" smtClean="0"/>
              <a:t>NPRR1029</a:t>
            </a:r>
            <a:r>
              <a:rPr lang="en-US" b="0" dirty="0"/>
              <a:t>, BESTF-6 DC-Coupled Resources – URGENT [ERCOT]</a:t>
            </a:r>
          </a:p>
          <a:p>
            <a:pPr lvl="1"/>
            <a:r>
              <a:rPr lang="en-US" dirty="0"/>
              <a:t>IA: Between $800k and $1.2M	Priority 2020; Rank 3015</a:t>
            </a:r>
          </a:p>
          <a:p>
            <a:endParaRPr lang="en-US" b="0" dirty="0" smtClean="0"/>
          </a:p>
          <a:p>
            <a:r>
              <a:rPr lang="en-US" b="0" dirty="0" smtClean="0"/>
              <a:t>NPRR1042</a:t>
            </a:r>
            <a:r>
              <a:rPr lang="en-US" b="0" dirty="0"/>
              <a:t>, Planned Capacity Adjustment in the Report on Capacity, Demand and Reserves in the ERCOT Region [Reliant]</a:t>
            </a:r>
          </a:p>
          <a:p>
            <a:pPr lvl="1"/>
            <a:r>
              <a:rPr lang="en-US" dirty="0"/>
              <a:t>IA: Less than $5k (O&amp;M)			Priority N/A; Rank N/A</a:t>
            </a:r>
          </a:p>
          <a:p>
            <a:pPr marL="0" indent="0" eaLnBrk="1">
              <a:spcBef>
                <a:spcPts val="300"/>
              </a:spcBef>
              <a:spcAft>
                <a:spcPts val="300"/>
              </a:spcAft>
              <a:buNone/>
              <a:defRPr/>
            </a:pPr>
            <a:endParaRPr lang="en-US" sz="1600" i="1" dirty="0" smtClean="0"/>
          </a:p>
          <a:p>
            <a:pPr marL="0" indent="0" eaLnBrk="1">
              <a:spcBef>
                <a:spcPts val="300"/>
              </a:spcBef>
              <a:spcAft>
                <a:spcPts val="300"/>
              </a:spcAft>
              <a:buNone/>
              <a:defRPr/>
            </a:pPr>
            <a:endParaRPr lang="en-US" sz="1600" i="1"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extLst>
      <p:ext uri="{BB962C8B-B14F-4D97-AF65-F5344CB8AC3E}">
        <p14:creationId xmlns:p14="http://schemas.microsoft.com/office/powerpoint/2010/main" val="17075340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a:spcBef>
                <a:spcPct val="0"/>
              </a:spcBef>
              <a:buFontTx/>
              <a:buNone/>
              <a:defRPr/>
            </a:pPr>
            <a:r>
              <a:rPr lang="en-US" dirty="0"/>
              <a:t>Revision Requests Recommended for Approval by PRS – With Opposing Votes (Vote):</a:t>
            </a:r>
          </a:p>
          <a:p>
            <a:pPr marL="0" indent="0" eaLnBrk="1" hangingPunct="1">
              <a:spcBef>
                <a:spcPts val="0"/>
              </a:spcBef>
              <a:buFontTx/>
              <a:buNone/>
              <a:defRPr/>
            </a:pPr>
            <a:endParaRPr lang="en-US" sz="1200" dirty="0">
              <a:cs typeface="Arial" panose="020B0604020202020204" pitchFamily="34" charset="0"/>
            </a:endParaRPr>
          </a:p>
          <a:p>
            <a:pPr lvl="0"/>
            <a:r>
              <a:rPr lang="en-US" b="0" dirty="0"/>
              <a:t>NPRR1014, BESTF-4 Energy Storage Resource Single Model – URGENT [ERCOT]</a:t>
            </a:r>
          </a:p>
          <a:p>
            <a:pPr lvl="1"/>
            <a:r>
              <a:rPr lang="en-US" dirty="0" smtClean="0"/>
              <a:t>IA</a:t>
            </a:r>
            <a:r>
              <a:rPr lang="en-US" dirty="0"/>
              <a:t>: Between </a:t>
            </a:r>
            <a:r>
              <a:rPr lang="en-US" dirty="0" smtClean="0"/>
              <a:t>$3.5M </a:t>
            </a:r>
            <a:r>
              <a:rPr lang="en-US" dirty="0"/>
              <a:t>and </a:t>
            </a:r>
            <a:r>
              <a:rPr lang="en-US" dirty="0" smtClean="0"/>
              <a:t>$5.5M</a:t>
            </a:r>
            <a:r>
              <a:rPr lang="en-US" dirty="0"/>
              <a:t>	</a:t>
            </a:r>
            <a:r>
              <a:rPr lang="en-US" dirty="0" smtClean="0"/>
              <a:t>Priority 2020; </a:t>
            </a:r>
            <a:r>
              <a:rPr lang="en-US" dirty="0"/>
              <a:t>Rank </a:t>
            </a:r>
            <a:r>
              <a:rPr lang="en-US" dirty="0" smtClean="0"/>
              <a:t>3015</a:t>
            </a:r>
          </a:p>
          <a:p>
            <a:endParaRPr lang="en-US" b="0" dirty="0" smtClean="0"/>
          </a:p>
          <a:p>
            <a:r>
              <a:rPr lang="en-US" b="0" dirty="0" smtClean="0"/>
              <a:t>NPRR1055</a:t>
            </a:r>
            <a:r>
              <a:rPr lang="en-US" b="0" dirty="0"/>
              <a:t>, Market Notice and ERCOT Discretion re Late-Filed NOIE Eligibility Attestations for PTP Obligations with Links to an Option Bid Awards – URGENT [ERCOT]*</a:t>
            </a:r>
            <a:endParaRPr lang="en-US" i="1" dirty="0" smtClean="0"/>
          </a:p>
          <a:p>
            <a:pPr lvl="1"/>
            <a:endParaRPr lang="en-US" i="1" dirty="0"/>
          </a:p>
          <a:p>
            <a:pPr lvl="1"/>
            <a:endParaRPr lang="en-US" i="1" dirty="0" smtClean="0"/>
          </a:p>
          <a:p>
            <a:pPr lvl="1"/>
            <a:endParaRPr lang="en-US" i="1" dirty="0" smtClean="0"/>
          </a:p>
          <a:p>
            <a:pPr lvl="1"/>
            <a:endParaRPr lang="en-US" i="1" dirty="0" smtClean="0"/>
          </a:p>
          <a:p>
            <a:pPr lvl="1"/>
            <a:endParaRPr lang="en-US" i="1" dirty="0"/>
          </a:p>
          <a:p>
            <a:pPr marL="0" lvl="0" indent="0" eaLnBrk="1">
              <a:spcBef>
                <a:spcPts val="300"/>
              </a:spcBef>
              <a:spcAft>
                <a:spcPts val="300"/>
              </a:spcAft>
              <a:buNone/>
              <a:defRPr/>
            </a:pPr>
            <a:r>
              <a:rPr lang="en-US" sz="1600" i="1" dirty="0">
                <a:solidFill>
                  <a:prstClr val="black"/>
                </a:solidFill>
                <a:latin typeface="Arial" panose="020B0604020202020204" pitchFamily="34" charset="0"/>
                <a:cs typeface="Arial" panose="020B0604020202020204" pitchFamily="34" charset="0"/>
              </a:rPr>
              <a:t>(* denotes no impact)</a:t>
            </a:r>
            <a:endParaRPr lang="en-US" sz="1800" dirty="0">
              <a:solidFill>
                <a:prstClr val="black"/>
              </a:solidFill>
              <a:latin typeface="Arial" panose="020B0604020202020204" pitchFamily="34" charset="0"/>
              <a:cs typeface="Arial" panose="020B0604020202020204" pitchFamily="34" charset="0"/>
            </a:endParaRPr>
          </a:p>
          <a:p>
            <a:pPr marL="457200" lvl="1" indent="0">
              <a:buNone/>
            </a:pPr>
            <a:endParaRPr lang="en-US" i="1"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Update</a:t>
            </a:r>
          </a:p>
        </p:txBody>
      </p:sp>
    </p:spTree>
    <p:extLst>
      <p:ext uri="{BB962C8B-B14F-4D97-AF65-F5344CB8AC3E}">
        <p14:creationId xmlns:p14="http://schemas.microsoft.com/office/powerpoint/2010/main" val="13488028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NPRR1001, Clarification of Definitions of Operating Condition Notice, Advisory, Watch, Emergency Notice, and Related Clarifications [ERCOT]</a:t>
            </a:r>
            <a:endParaRPr lang="en-US" sz="1800" dirty="0"/>
          </a:p>
        </p:txBody>
      </p:sp>
      <p:sp>
        <p:nvSpPr>
          <p:cNvPr id="14339" name="Rectangle 2"/>
          <p:cNvSpPr>
            <a:spLocks noChangeArrowheads="1"/>
          </p:cNvSpPr>
          <p:nvPr/>
        </p:nvSpPr>
        <p:spPr bwMode="auto">
          <a:xfrm>
            <a:off x="346586" y="633811"/>
            <a:ext cx="848032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January 1, 2021</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ERCOT grid operations and practices will be updated.</a:t>
            </a:r>
          </a:p>
          <a:p>
            <a:r>
              <a:rPr lang="en-US" b="1" dirty="0"/>
              <a:t>Revision Description:  </a:t>
            </a:r>
            <a:r>
              <a:rPr lang="en-US" dirty="0"/>
              <a:t>This NPRR clarifies that an Emergency Notice is the type of communication that will be issued when ERCOT is operating in an Emergency Condition, that the issuance of an Operating Condition Notice (OCN), Advisory, or Watch does not mean that ERCOT is operating in an Emergency Condition, and it makes a few minor associated clarifications.</a:t>
            </a:r>
          </a:p>
          <a:p>
            <a:r>
              <a:rPr lang="en-US" b="1" dirty="0"/>
              <a:t>PRS Decision:</a:t>
            </a:r>
            <a:r>
              <a:rPr lang="en-US" dirty="0"/>
              <a:t>  On 10/15/20, PRS unanimously voted via roll call to recommend approval of NPRR1001 as amended by the 9/2/20 ERCOT comments.  On 11/11/18, PRS unanimously voted via roll call to endorse and forward to TAC the 10/15/20 PRS Report and Impact Analysis for NPRR1001.</a:t>
            </a:r>
          </a:p>
          <a:p>
            <a:endParaRPr lang="en-US" dirty="0"/>
          </a:p>
        </p:txBody>
      </p:sp>
    </p:spTree>
    <p:extLst>
      <p:ext uri="{BB962C8B-B14F-4D97-AF65-F5344CB8AC3E}">
        <p14:creationId xmlns:p14="http://schemas.microsoft.com/office/powerpoint/2010/main" val="41159317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NPRR1007, RTC – NP 3: Management Activities for the ERCOT System – URGENT [ERCOT]</a:t>
            </a:r>
            <a:endParaRPr lang="en-US" sz="1800" dirty="0"/>
          </a:p>
        </p:txBody>
      </p:sp>
      <p:sp>
        <p:nvSpPr>
          <p:cNvPr id="14339" name="Rectangle 2"/>
          <p:cNvSpPr>
            <a:spLocks noChangeArrowheads="1"/>
          </p:cNvSpPr>
          <p:nvPr/>
        </p:nvSpPr>
        <p:spPr bwMode="auto">
          <a:xfrm>
            <a:off x="190500" y="633811"/>
            <a:ext cx="8732520" cy="517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Upon system implementation of the Real-Time Co-Optimization (RTC) Project – Priority 2020; Rank 235</a:t>
            </a:r>
          </a:p>
          <a:p>
            <a:r>
              <a:rPr lang="en-US" sz="1600" b="1" dirty="0"/>
              <a:t>ERCOT Impact Analysis:  </a:t>
            </a:r>
            <a:r>
              <a:rPr lang="en-US" sz="1600" dirty="0"/>
              <a:t>Between $50M - $55M; ERCOT staffing impacts to Market Credit (0.1 FTE), EMMS Development (0.25 FTE), EMMS Production Support (1.6 FTE), Quality Assurance &amp; Testing (0.2 FTE), IT Integration Support Services (0.5 FTE), Enterprise Information Services (0.25 FTE), Business Intelligence &amp; Analytics (0.25 FTE), and Commercial Application Services (0.25 FTE); impacts to </a:t>
            </a:r>
            <a:r>
              <a:rPr lang="x-none" sz="1600" dirty="0"/>
              <a:t>Market Management Systems (MMS), Energy Management System (EMS), </a:t>
            </a:r>
            <a:r>
              <a:rPr lang="en-US" sz="1600" dirty="0"/>
              <a:t>Integration, </a:t>
            </a:r>
            <a:r>
              <a:rPr lang="x-none" sz="1600" dirty="0"/>
              <a:t>Data and Information Products (DAIP)</a:t>
            </a:r>
            <a:r>
              <a:rPr lang="en-US" sz="1600" dirty="0"/>
              <a:t>, </a:t>
            </a:r>
            <a:r>
              <a:rPr lang="x-none" sz="1600" dirty="0"/>
              <a:t>Settlements &amp; Billing (S&amp;B)</a:t>
            </a:r>
            <a:r>
              <a:rPr lang="en-US" sz="1600" dirty="0"/>
              <a:t>, Network Model Management System (NMMS), Credit Monitoring and Management (CMM), Operator Training Simulator (OTS), CRM &amp; Registration System (REG), Data Access &amp; Transparency, BI &amp; Data Analytics, Data Management, and External Public; </a:t>
            </a:r>
            <a:r>
              <a:rPr lang="x-none" sz="1600" dirty="0"/>
              <a:t>ERCOT business processes</a:t>
            </a:r>
            <a:r>
              <a:rPr lang="en-US" sz="1600" dirty="0"/>
              <a:t> will be updated; ERCOT grid operations and practices will be updated.</a:t>
            </a:r>
          </a:p>
          <a:p>
            <a:r>
              <a:rPr lang="en-US" sz="1600" b="1" dirty="0"/>
              <a:t>Revision Description:  </a:t>
            </a:r>
            <a:r>
              <a:rPr lang="en-US" sz="1600" dirty="0"/>
              <a:t>This NPRR updates the management activities for the ERCOT System in the Protocols to address changes associated with the implementation of RTC.</a:t>
            </a:r>
          </a:p>
          <a:p>
            <a:r>
              <a:rPr lang="en-US" sz="1600" b="1" dirty="0"/>
              <a:t>PRS Decision:</a:t>
            </a:r>
            <a:r>
              <a:rPr lang="en-US" sz="1600" dirty="0"/>
              <a:t>  On 11/11/20, PRS unanimously voted via roll call to grant NPRR1007 Urgent status; to recommend approval of NPRR1007 as amended by the 10/23/20 ERCOT comments; and to forward to TAC NPRR1007 and the Impact Analysis with a recommended priority of 2020 and rank of 235.</a:t>
            </a:r>
          </a:p>
          <a:p>
            <a:r>
              <a:rPr lang="en-US" sz="1600" b="1" dirty="0"/>
              <a:t>Credit WG:</a:t>
            </a:r>
            <a:r>
              <a:rPr lang="en-US" sz="1600" dirty="0"/>
              <a:t>  </a:t>
            </a:r>
            <a:r>
              <a:rPr lang="en-US" sz="1600" dirty="0"/>
              <a:t>See 11/17/20 Credit WG </a:t>
            </a:r>
            <a:r>
              <a:rPr lang="en-US" sz="1600" dirty="0" smtClean="0"/>
              <a:t>Comments</a:t>
            </a:r>
            <a:endParaRPr lang="en-US" sz="1600" dirty="0"/>
          </a:p>
        </p:txBody>
      </p:sp>
    </p:spTree>
    <p:extLst>
      <p:ext uri="{BB962C8B-B14F-4D97-AF65-F5344CB8AC3E}">
        <p14:creationId xmlns:p14="http://schemas.microsoft.com/office/powerpoint/2010/main" val="1541309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NPRR1008, RTC – NP 4: Day-Ahead Operations – URGENT [ERCOT]</a:t>
            </a:r>
            <a:endParaRPr lang="en-US" sz="1800" dirty="0"/>
          </a:p>
        </p:txBody>
      </p:sp>
      <p:sp>
        <p:nvSpPr>
          <p:cNvPr id="14339" name="Rectangle 2"/>
          <p:cNvSpPr>
            <a:spLocks noChangeArrowheads="1"/>
          </p:cNvSpPr>
          <p:nvPr/>
        </p:nvSpPr>
        <p:spPr bwMode="auto">
          <a:xfrm>
            <a:off x="346586" y="633811"/>
            <a:ext cx="8480323"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of the RTC Project</a:t>
            </a:r>
          </a:p>
          <a:p>
            <a:r>
              <a:rPr lang="en-US" b="1" dirty="0"/>
              <a:t>ERCOT Impact Analysis:  </a:t>
            </a:r>
            <a:r>
              <a:rPr lang="en-US" dirty="0"/>
              <a:t>See Impact Analysis for NPRR1007</a:t>
            </a:r>
            <a:r>
              <a:rPr lang="x-none" dirty="0"/>
              <a:t> </a:t>
            </a:r>
            <a:endParaRPr lang="en-US" dirty="0"/>
          </a:p>
          <a:p>
            <a:r>
              <a:rPr lang="en-US" b="1" dirty="0"/>
              <a:t>Revision Description:  </a:t>
            </a:r>
            <a:r>
              <a:rPr lang="en-US" dirty="0"/>
              <a:t>This NPRR updates Day-Ahead operations in the Protocols to address changes associated with the implementation of RTC.</a:t>
            </a:r>
          </a:p>
          <a:p>
            <a:r>
              <a:rPr lang="en-US" b="1" dirty="0"/>
              <a:t>PRS Decision:</a:t>
            </a:r>
            <a:r>
              <a:rPr lang="en-US" dirty="0"/>
              <a:t>  On 11/11/20, PRS unanimously voted via roll call to grant NPRR1008 Urgent status; to recommend approval of NPRR1008 as amended by the 10/23/20 ERCOT comments as revised by PRS; and to forward to TAC NPRR1008 and the Impact Analysis. </a:t>
            </a:r>
          </a:p>
          <a:p>
            <a:r>
              <a:rPr lang="en-US" b="1" dirty="0"/>
              <a:t>Credit WG:</a:t>
            </a:r>
            <a:r>
              <a:rPr lang="en-US" dirty="0"/>
              <a:t>  </a:t>
            </a:r>
            <a:r>
              <a:rPr lang="en-US" dirty="0"/>
              <a:t>See 11/17/20 Credit WG Comments to NPRR1007</a:t>
            </a:r>
          </a:p>
          <a:p>
            <a:endParaRPr lang="en-US" dirty="0"/>
          </a:p>
        </p:txBody>
      </p:sp>
    </p:spTree>
    <p:extLst>
      <p:ext uri="{BB962C8B-B14F-4D97-AF65-F5344CB8AC3E}">
        <p14:creationId xmlns:p14="http://schemas.microsoft.com/office/powerpoint/2010/main" val="864607178"/>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purl.org/dc/terms/"/>
    <ds:schemaRef ds:uri="http://schemas.openxmlformats.org/package/2006/metadata/core-properties"/>
    <ds:schemaRef ds:uri="http://purl.org/dc/dcmitype/"/>
    <ds:schemaRef ds:uri="c34af464-7aa1-4edd-9be4-83dffc1cb926"/>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8958</TotalTime>
  <Words>3613</Words>
  <Application>Microsoft Office PowerPoint</Application>
  <PresentationFormat>On-screen Show (4:3)</PresentationFormat>
  <Paragraphs>532</Paragraphs>
  <Slides>25</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25</vt:i4>
      </vt:variant>
    </vt:vector>
  </HeadingPairs>
  <TitlesOfParts>
    <vt:vector size="31" baseType="lpstr">
      <vt:lpstr>Arial</vt:lpstr>
      <vt:lpstr>Calibri</vt:lpstr>
      <vt:lpstr>Courier New</vt:lpstr>
      <vt:lpstr>Wingdings</vt:lpstr>
      <vt:lpstr>Custom Design</vt:lpstr>
      <vt:lpstr>Office Theme</vt:lpstr>
      <vt:lpstr>PowerPoint Presentation</vt:lpstr>
      <vt:lpstr>Summary of PRS Update</vt:lpstr>
      <vt:lpstr>Summary of PRS Update</vt:lpstr>
      <vt:lpstr>Summary of PRS Update</vt:lpstr>
      <vt:lpstr>Summary of PRS Update</vt:lpstr>
      <vt:lpstr>Appendix</vt:lpstr>
      <vt:lpstr>NPRR1001, Clarification of Definitions of Operating Condition Notice, Advisory, Watch, Emergency Notice, and Related Clarifications [ERCOT]</vt:lpstr>
      <vt:lpstr>NPRR1007, RTC – NP 3: Management Activities for the ERCOT System – URGENT [ERCOT]</vt:lpstr>
      <vt:lpstr>NPRR1008, RTC – NP 4: Day-Ahead Operations – URGENT [ERCOT]</vt:lpstr>
      <vt:lpstr>NPRR1009, RTC – NP 5: Transmission Security Analysis and Reliability Unit Commitment – URGENT [ERCOT]</vt:lpstr>
      <vt:lpstr>NPRR1010, RTC – NP 6: Adjustment Period and Real-Time Operations – URGENT [ERCOT]</vt:lpstr>
      <vt:lpstr>NPRR1011, RTC – NP 8: Performance Monitoring – URGENT [ERCOT]</vt:lpstr>
      <vt:lpstr>NPRR1012, RTC – NP 9: Settlement and Billing – URGENT [ERCOT]</vt:lpstr>
      <vt:lpstr>NPRR1013, RTC – NP 1, 2, 16, and 25: Overview, Definitions and Acronyms, Registration and Qualification of Market Participants, and Market Suspension and Restart – URGENT [ERCOT]</vt:lpstr>
      <vt:lpstr>NPRR1014, BESTF-4 Energy Storage Resource Single Model – URGENT [ERCOT]</vt:lpstr>
      <vt:lpstr>NPRR1026, BESTF-7 Self-Limiting Facilities [ERCOT]</vt:lpstr>
      <vt:lpstr>NPRR1029, BESTF-6 DC-Coupled Resources – URGENT [ERCOT]</vt:lpstr>
      <vt:lpstr>NPRR1039, Replace the Term MIS Public Area with ERCOT Website [ERCOT]</vt:lpstr>
      <vt:lpstr>NPRR1042, Planned Capacity Adjustment in the Report on Capacity, Demand and Reserves in the ERCOT Region [Reliant]</vt:lpstr>
      <vt:lpstr>NPRR1043, Clarification of NPRR986 Language Related to Wholesale Storage Load [ERCOT]</vt:lpstr>
      <vt:lpstr>NPRR1046, Additional Revisions to Remove Dynamically Scheduled Resource (DSR) from the Protocols [ERCOT]</vt:lpstr>
      <vt:lpstr>NPRR1047, Consolidate Greybox re NPRR973 and NPRR1016 [ERCOT]</vt:lpstr>
      <vt:lpstr>NPRR1055, Market Notice and ERCOT Discretion re Late-Filed NOIE Eligibility Attestations for PTP Obligations with Links to an Option Bid Awards – URGENT [ERCOT]</vt:lpstr>
      <vt:lpstr>2020 Release Targets – Board Approved NPRRs / SCRs / xGRRs </vt:lpstr>
      <vt:lpstr>2021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 111720</cp:lastModifiedBy>
  <cp:revision>516</cp:revision>
  <cp:lastPrinted>2013-01-30T23:16:36Z</cp:lastPrinted>
  <dcterms:created xsi:type="dcterms:W3CDTF">2010-04-12T23:12:02Z</dcterms:created>
  <dcterms:modified xsi:type="dcterms:W3CDTF">2020-11-17T17:51:21Z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